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9.jpg" ContentType="image/jpeg"/>
  <Override PartName="/ppt/media/image10.jpg" ContentType="image/jpeg"/>
  <Override PartName="/ppt/media/image12.jpg" ContentType="image/jpeg"/>
  <Override PartName="/ppt/media/image13.jpg" ContentType="image/jpeg"/>
  <Override PartName="/ppt/media/image14.jpg" ContentType="image/jpeg"/>
  <Override PartName="/ppt/media/image15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69" r:id="rId18"/>
  </p:sldIdLst>
  <p:sldSz cx="10693400" cy="7562850"/>
  <p:notesSz cx="10693400" cy="75628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83"/>
    <p:restoredTop sz="93850"/>
  </p:normalViewPr>
  <p:slideViewPr>
    <p:cSldViewPr>
      <p:cViewPr>
        <p:scale>
          <a:sx n="68" d="100"/>
          <a:sy n="68" d="100"/>
        </p:scale>
        <p:origin x="144" y="1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10.jp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80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1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12045" y="0"/>
            <a:ext cx="10179957" cy="614307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91300" y="2607236"/>
            <a:ext cx="7910799" cy="391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43239" y="3565269"/>
            <a:ext cx="9406920" cy="18821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33450"/>
            <a:ext cx="3421888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dea@prosto-kreativno.ru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prosto-kreativno.ru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"/>
            <a:ext cx="10692003" cy="75599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91300" y="3001270"/>
            <a:ext cx="260223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Рекламное агентство «Просто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 Креативно»,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эксперт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области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подарков 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сувениров, динамично  развивающаяся компания.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Команда  единомышленников с большим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про-  фессиональным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опытом работы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  индустрии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сувениров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</a:t>
            </a:r>
            <a:r>
              <a:rPr sz="1200" spc="3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подарков.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91300" y="4464310"/>
            <a:ext cx="2839085" cy="2402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7277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Рекламное агентство «Просто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 Креативно»:</a:t>
            </a:r>
            <a:endParaRPr sz="1200">
              <a:latin typeface="Trebuchet MS"/>
              <a:cs typeface="Trebuchet MS"/>
            </a:endParaRPr>
          </a:p>
          <a:p>
            <a:pPr marL="300355" marR="9144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креативные решения стандартных  вопросов;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оперативность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реализации</a:t>
            </a:r>
            <a:r>
              <a:rPr sz="1200" spc="-8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задач;</a:t>
            </a:r>
            <a:endParaRPr sz="1200">
              <a:latin typeface="Trebuchet MS"/>
              <a:cs typeface="Trebuchet MS"/>
            </a:endParaRPr>
          </a:p>
          <a:p>
            <a:pPr marL="300355" marR="97726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первые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руки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России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гаджетам;</a:t>
            </a:r>
            <a:endParaRPr sz="1200">
              <a:latin typeface="Trebuchet MS"/>
              <a:cs typeface="Trebuchet MS"/>
            </a:endParaRPr>
          </a:p>
          <a:p>
            <a:pPr marL="300355" marR="18034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широкая партнерская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сеть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среди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производителей;</a:t>
            </a:r>
            <a:endParaRPr sz="1200">
              <a:latin typeface="Trebuchet MS"/>
              <a:cs typeface="Trebuchet MS"/>
            </a:endParaRPr>
          </a:p>
          <a:p>
            <a:pPr marL="300355" marR="94932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мы делимся</a:t>
            </a:r>
            <a:r>
              <a:rPr sz="1200" spc="-8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скидками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клиентами;</a:t>
            </a:r>
            <a:endParaRPr sz="1200">
              <a:latin typeface="Trebuchet MS"/>
              <a:cs typeface="Trebuchet MS"/>
            </a:endParaRPr>
          </a:p>
          <a:p>
            <a:pPr marL="300355" marR="49657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отличное соотношение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цены  и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качества.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58100" y="4454907"/>
            <a:ext cx="37407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231F20"/>
                </a:solidFill>
                <a:latin typeface="Trebuchet MS"/>
                <a:cs typeface="Trebuchet MS"/>
              </a:rPr>
              <a:t>Среди </a:t>
            </a:r>
            <a:r>
              <a:rPr sz="1400" spc="-5" dirty="0">
                <a:solidFill>
                  <a:srgbClr val="231F20"/>
                </a:solidFill>
                <a:latin typeface="Trebuchet MS"/>
                <a:cs typeface="Trebuchet MS"/>
              </a:rPr>
              <a:t>наших клиентов такие компании,</a:t>
            </a:r>
            <a:r>
              <a:rPr sz="1400" spc="-8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400" spc="-5" dirty="0">
                <a:solidFill>
                  <a:srgbClr val="231F20"/>
                </a:solidFill>
                <a:latin typeface="Trebuchet MS"/>
                <a:cs typeface="Trebuchet MS"/>
              </a:rPr>
              <a:t>как: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91300" y="2313236"/>
            <a:ext cx="16935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О</a:t>
            </a:r>
            <a:r>
              <a:rPr spc="-85" dirty="0"/>
              <a:t> </a:t>
            </a:r>
            <a:r>
              <a:rPr spc="-5" dirty="0"/>
              <a:t>компании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358100" y="3001270"/>
            <a:ext cx="2601595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дружественной атмосфере,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мы 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поможем подобрать сувениры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или 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подарки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учетом любого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бюджета, 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начиная от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промо-сувениров, 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заканчивая VIP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предложениями 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любого</a:t>
            </a:r>
            <a:r>
              <a:rPr sz="1200" spc="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уровня.</a:t>
            </a:r>
            <a:endParaRPr sz="1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РА «Просто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Креативно»,</a:t>
            </a:r>
            <a:r>
              <a:rPr sz="1200" spc="5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помимо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324870" y="3001270"/>
            <a:ext cx="274701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41935">
              <a:lnSpc>
                <a:spcPct val="100000"/>
              </a:lnSpc>
              <a:spcBef>
                <a:spcPts val="100"/>
              </a:spcBef>
            </a:pP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подбора, формирования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подарков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сувениров, оказывает услуги</a:t>
            </a:r>
            <a:r>
              <a:rPr sz="1200" spc="6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по</a:t>
            </a:r>
            <a:endParaRPr sz="120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</a:pP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персонализации выбранных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позиций. 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Если потребуется, будет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разработана 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индивидуальная упаковка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под  </a:t>
            </a:r>
            <a:r>
              <a:rPr sz="1200" spc="5" dirty="0">
                <a:solidFill>
                  <a:srgbClr val="231F20"/>
                </a:solidFill>
                <a:latin typeface="Trebuchet MS"/>
                <a:cs typeface="Trebuchet MS"/>
              </a:rPr>
              <a:t>конкретный</a:t>
            </a:r>
            <a:r>
              <a:rPr sz="1200" spc="2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проект.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370799" y="4840685"/>
            <a:ext cx="5782050" cy="21793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91300" y="3295270"/>
            <a:ext cx="8724900" cy="977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Мы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постоянно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ведем работу над улучшением сервиса,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2015г. активно внедряем новую услугу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– Годовое планирование и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сопровождение сувенирных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программ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для компаний.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Далее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мы расскажем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о </a:t>
            </a:r>
            <a:r>
              <a:rPr sz="1200" dirty="0" err="1">
                <a:solidFill>
                  <a:srgbClr val="231F20"/>
                </a:solidFill>
                <a:latin typeface="Trebuchet MS"/>
                <a:cs typeface="Trebuchet MS"/>
              </a:rPr>
              <a:t>планировании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 и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 err="1">
                <a:solidFill>
                  <a:srgbClr val="231F20"/>
                </a:solidFill>
                <a:latin typeface="Trebuchet MS"/>
                <a:cs typeface="Trebuchet MS"/>
              </a:rPr>
              <a:t>сопровождении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сувенирных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программ.</a:t>
            </a:r>
            <a:endParaRPr sz="12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1300" dirty="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</a:pPr>
            <a:r>
              <a:rPr sz="1400" spc="-5" dirty="0">
                <a:solidFill>
                  <a:srgbClr val="231F20"/>
                </a:solidFill>
                <a:latin typeface="Trebuchet MS"/>
                <a:cs typeface="Trebuchet MS"/>
              </a:rPr>
              <a:t>Годовое </a:t>
            </a:r>
            <a:r>
              <a:rPr sz="1400" dirty="0">
                <a:solidFill>
                  <a:srgbClr val="231F20"/>
                </a:solidFill>
                <a:latin typeface="Trebuchet MS"/>
                <a:cs typeface="Trebuchet MS"/>
              </a:rPr>
              <a:t>планирование и </a:t>
            </a:r>
            <a:r>
              <a:rPr sz="1400" spc="-5" dirty="0">
                <a:solidFill>
                  <a:srgbClr val="231F20"/>
                </a:solidFill>
                <a:latin typeface="Trebuchet MS"/>
                <a:cs typeface="Trebuchet MS"/>
              </a:rPr>
              <a:t>сопровождение сувенирных </a:t>
            </a:r>
            <a:r>
              <a:rPr sz="1400" dirty="0">
                <a:solidFill>
                  <a:srgbClr val="231F20"/>
                </a:solidFill>
                <a:latin typeface="Trebuchet MS"/>
                <a:cs typeface="Trebuchet MS"/>
              </a:rPr>
              <a:t>программ </a:t>
            </a:r>
            <a:r>
              <a:rPr sz="1400" spc="-5" dirty="0">
                <a:solidFill>
                  <a:srgbClr val="231F20"/>
                </a:solidFill>
                <a:latin typeface="Trebuchet MS"/>
                <a:cs typeface="Trebuchet MS"/>
              </a:rPr>
              <a:t>для</a:t>
            </a:r>
            <a:r>
              <a:rPr sz="1400" spc="-3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400" spc="-5" dirty="0">
                <a:solidFill>
                  <a:srgbClr val="231F20"/>
                </a:solidFill>
                <a:latin typeface="Trebuchet MS"/>
                <a:cs typeface="Trebuchet MS"/>
              </a:rPr>
              <a:t>компании.</a:t>
            </a:r>
            <a:endParaRPr sz="1400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91300" y="4477465"/>
            <a:ext cx="3630295" cy="241348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Что</a:t>
            </a: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входит: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Календарь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событий вашей</a:t>
            </a:r>
            <a:r>
              <a:rPr sz="1200" spc="-2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компании.</a:t>
            </a:r>
            <a:endParaRPr sz="1200" dirty="0">
              <a:latin typeface="Trebuchet MS"/>
              <a:cs typeface="Trebuchet MS"/>
            </a:endParaRPr>
          </a:p>
          <a:p>
            <a:pPr marL="300355" marR="1841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Данные в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виде таблицы,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которой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примерное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количество сувениров,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ценовые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категории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 бюджет.</a:t>
            </a:r>
            <a:endParaRPr sz="1200" dirty="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Подбор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ассортимента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учетом указанных  категорий,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количеств</a:t>
            </a: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,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 err="1">
                <a:solidFill>
                  <a:srgbClr val="231F20"/>
                </a:solidFill>
                <a:latin typeface="Trebuchet MS"/>
                <a:cs typeface="Trebuchet MS"/>
              </a:rPr>
              <a:t>бюджета</a:t>
            </a:r>
            <a:r>
              <a:rPr sz="1200" spc="-8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 err="1">
                <a:solidFill>
                  <a:srgbClr val="231F20"/>
                </a:solidFill>
                <a:latin typeface="Trebuchet MS"/>
                <a:cs typeface="Trebuchet MS"/>
              </a:rPr>
              <a:t>пожеланий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.</a:t>
            </a:r>
            <a:endParaRPr sz="1200" dirty="0">
              <a:latin typeface="Trebuchet MS"/>
              <a:cs typeface="Trebuchet MS"/>
            </a:endParaRPr>
          </a:p>
          <a:p>
            <a:pPr marL="300355" marR="21590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Предоставление предложений по</a:t>
            </a:r>
            <a:r>
              <a:rPr sz="1200" spc="-1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подаркам  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сувенирам,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а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также,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необходимости,  разработка эскизов, моделей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образцов  заказной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продукции.</a:t>
            </a:r>
            <a:endParaRPr sz="1200" dirty="0">
              <a:latin typeface="Trebuchet MS"/>
              <a:cs typeface="Trebuchet MS"/>
            </a:endParaRPr>
          </a:p>
          <a:p>
            <a:pPr marL="300355" marR="25971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Комплектация 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организация рассылки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продукции по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адресам Москвы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</a:t>
            </a:r>
            <a:r>
              <a:rPr sz="1200" spc="-9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регионов.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207396" y="4477465"/>
            <a:ext cx="4958080" cy="2585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Преимущества:</a:t>
            </a:r>
            <a:endParaRPr sz="1200" dirty="0">
              <a:latin typeface="Trebuchet MS"/>
              <a:cs typeface="Trebuchet MS"/>
            </a:endParaRPr>
          </a:p>
          <a:p>
            <a:pPr marL="300355" marR="64769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Никто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не забыт, ничто не забыто.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Вам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не надо держать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голове  все даты,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которым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необходимо</a:t>
            </a: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подготовить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подарки и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сувениры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.</a:t>
            </a:r>
            <a:endParaRPr sz="1200" dirty="0">
              <a:latin typeface="Trebuchet MS"/>
              <a:cs typeface="Trebuchet MS"/>
            </a:endParaRPr>
          </a:p>
          <a:p>
            <a:pPr marL="300355" marR="1333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Экономия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времени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сил.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Накануне праздников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нет необходимо-  сти на: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пересмотр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статьей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бюджета,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поиск в Интернете или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поездки помагазинам, фирмам изготовителям</a:t>
            </a:r>
            <a:r>
              <a:rPr sz="1200" spc="-5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сувениров.</a:t>
            </a:r>
            <a:endParaRPr sz="1200" dirty="0">
              <a:latin typeface="Trebuchet MS"/>
              <a:cs typeface="Trebuchet MS"/>
            </a:endParaRPr>
          </a:p>
          <a:p>
            <a:pPr marL="300355" marR="31877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Экономия бюджета. Выгодные цены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за счет заказа</a:t>
            </a:r>
            <a:r>
              <a:rPr sz="1200" spc="-9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большого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объема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продукции.</a:t>
            </a:r>
            <a:endParaRPr sz="1200" dirty="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 чувством, с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толком,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расстановкой.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Как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только согласован ас-  сортимент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макеты нанесения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–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мы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приступаем к изготовлению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всей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продукции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сразу.</a:t>
            </a:r>
            <a:endParaRPr sz="1200" dirty="0">
              <a:latin typeface="Trebuchet MS"/>
              <a:cs typeface="Trebuchet MS"/>
            </a:endParaRPr>
          </a:p>
          <a:p>
            <a:pPr marL="300355" marR="37909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Дорога ложка к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обеду.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Все подарки 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сувениры доставлены  вовремя.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91300" y="2607236"/>
            <a:ext cx="46272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Сервис в подарочном</a:t>
            </a:r>
            <a:r>
              <a:rPr spc="-105" dirty="0"/>
              <a:t> </a:t>
            </a:r>
            <a:r>
              <a:rPr spc="-5" dirty="0"/>
              <a:t>маркетиге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391300" y="3295270"/>
            <a:ext cx="6774800" cy="31906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8419">
              <a:lnSpc>
                <a:spcPct val="100000"/>
              </a:lnSpc>
              <a:spcBef>
                <a:spcPts val="100"/>
              </a:spcBef>
            </a:pPr>
            <a:r>
              <a:rPr lang="ru-RU" sz="1200" i="1" spc="-5" dirty="0">
                <a:solidFill>
                  <a:srgbClr val="231F20"/>
                </a:solidFill>
                <a:latin typeface="Trebuchet MS"/>
                <a:cs typeface="Trebuchet MS"/>
              </a:rPr>
              <a:t>Проект: 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Квартальный календарь, демонстрирующий основную суть </a:t>
            </a:r>
          </a:p>
          <a:p>
            <a:pPr marL="12700" marR="58419">
              <a:lnSpc>
                <a:spcPct val="100000"/>
              </a:lnSpc>
              <a:spcBef>
                <a:spcPts val="100"/>
              </a:spcBef>
            </a:pP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бизнеса компании «</a:t>
            </a:r>
            <a:r>
              <a:rPr lang="ru-RU" sz="1200" dirty="0" err="1">
                <a:solidFill>
                  <a:srgbClr val="231F20"/>
                </a:solidFill>
                <a:latin typeface="Trebuchet MS"/>
                <a:cs typeface="Trebuchet MS"/>
              </a:rPr>
              <a:t>Промет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»</a:t>
            </a: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. </a:t>
            </a:r>
            <a:endParaRPr lang="ru-RU" sz="1200" i="1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 marL="12700" marR="58419">
              <a:lnSpc>
                <a:spcPct val="100000"/>
              </a:lnSpc>
              <a:spcBef>
                <a:spcPts val="100"/>
              </a:spcBef>
            </a:pPr>
            <a:r>
              <a:rPr sz="1200" i="1" dirty="0" err="1">
                <a:solidFill>
                  <a:srgbClr val="231F20"/>
                </a:solidFill>
                <a:latin typeface="Trebuchet MS"/>
                <a:cs typeface="Trebuchet MS"/>
              </a:rPr>
              <a:t>Клиент</a:t>
            </a:r>
            <a:r>
              <a:rPr sz="1200" i="1" dirty="0">
                <a:solidFill>
                  <a:srgbClr val="231F20"/>
                </a:solidFill>
                <a:latin typeface="Trebuchet MS"/>
                <a:cs typeface="Trebuchet MS"/>
              </a:rPr>
              <a:t>: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«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Компания «</a:t>
            </a:r>
            <a:r>
              <a:rPr lang="ru-RU" sz="1200" dirty="0" err="1">
                <a:solidFill>
                  <a:srgbClr val="231F20"/>
                </a:solidFill>
                <a:latin typeface="Trebuchet MS"/>
              </a:rPr>
              <a:t>Промет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» - крупнейший российский производитель</a:t>
            </a:r>
          </a:p>
          <a:p>
            <a:pPr marL="12700" marR="58419">
              <a:lnSpc>
                <a:spcPct val="100000"/>
              </a:lnSpc>
              <a:spcBef>
                <a:spcPts val="100"/>
              </a:spcBef>
            </a:pPr>
            <a:r>
              <a:rPr lang="ru-RU" sz="1200" dirty="0">
                <a:solidFill>
                  <a:srgbClr val="231F20"/>
                </a:solidFill>
                <a:latin typeface="Trebuchet MS"/>
              </a:rPr>
              <a:t> и дистрибьютер сейфов и металлической мебели</a:t>
            </a:r>
            <a:r>
              <a:rPr sz="1200" dirty="0">
                <a:solidFill>
                  <a:srgbClr val="231F20"/>
                </a:solidFill>
                <a:latin typeface="Trebuchet MS"/>
              </a:rPr>
              <a:t>.</a:t>
            </a:r>
          </a:p>
          <a:p>
            <a:pPr marL="12700">
              <a:lnSpc>
                <a:spcPct val="100000"/>
              </a:lnSpc>
            </a:pPr>
            <a:endParaRPr sz="1200" dirty="0">
              <a:latin typeface="Trebuchet MS"/>
              <a:cs typeface="Trebuchet MS"/>
            </a:endParaRPr>
          </a:p>
          <a:p>
            <a:pPr marL="12700" marR="1143000"/>
            <a:r>
              <a:rPr sz="1200" i="1" spc="-5" dirty="0" err="1">
                <a:solidFill>
                  <a:srgbClr val="231F20"/>
                </a:solidFill>
                <a:latin typeface="Trebuchet MS"/>
                <a:cs typeface="Trebuchet MS"/>
              </a:rPr>
              <a:t>Задача</a:t>
            </a:r>
            <a:r>
              <a:rPr sz="1200" i="1" spc="-5" dirty="0">
                <a:solidFill>
                  <a:srgbClr val="231F20"/>
                </a:solidFill>
                <a:latin typeface="Trebuchet MS"/>
                <a:cs typeface="Trebuchet MS"/>
              </a:rPr>
              <a:t>: </a:t>
            </a:r>
            <a:r>
              <a:rPr sz="1200" dirty="0" err="1">
                <a:solidFill>
                  <a:srgbClr val="231F20"/>
                </a:solidFill>
                <a:latin typeface="Trebuchet MS"/>
              </a:rPr>
              <a:t>Разработка</a:t>
            </a:r>
            <a:r>
              <a:rPr sz="1200" dirty="0">
                <a:solidFill>
                  <a:srgbClr val="231F20"/>
                </a:solidFill>
                <a:latin typeface="Trebuchet MS"/>
              </a:rPr>
              <a:t> 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 и создание квартального календаря, демонстрирующий суть бизнеса</a:t>
            </a:r>
            <a:r>
              <a:rPr sz="1200" dirty="0">
                <a:solidFill>
                  <a:srgbClr val="231F20"/>
                </a:solidFill>
                <a:latin typeface="Trebuchet MS"/>
              </a:rPr>
              <a:t>.  </a:t>
            </a:r>
            <a:endParaRPr lang="ru-RU" sz="1200" dirty="0">
              <a:solidFill>
                <a:srgbClr val="231F20"/>
              </a:solidFill>
              <a:latin typeface="Trebuchet MS"/>
            </a:endParaRPr>
          </a:p>
          <a:p>
            <a:pPr marL="12700" marR="1143000"/>
            <a:endParaRPr lang="ru-RU" sz="1200" i="1" spc="-5" dirty="0">
              <a:solidFill>
                <a:srgbClr val="231F20"/>
              </a:solidFill>
              <a:latin typeface="Trebuchet MS"/>
            </a:endParaRPr>
          </a:p>
          <a:p>
            <a:pPr marL="12700" marR="1143000"/>
            <a:r>
              <a:rPr sz="1200" i="1" spc="-5" dirty="0" err="1">
                <a:solidFill>
                  <a:srgbClr val="231F20"/>
                </a:solidFill>
                <a:latin typeface="Trebuchet MS"/>
              </a:rPr>
              <a:t>Решение</a:t>
            </a:r>
            <a:r>
              <a:rPr sz="1200" i="1" spc="-5" dirty="0">
                <a:solidFill>
                  <a:srgbClr val="231F20"/>
                </a:solidFill>
                <a:latin typeface="Trebuchet MS"/>
              </a:rPr>
              <a:t>:</a:t>
            </a:r>
            <a:r>
              <a:rPr lang="ru-RU" sz="1200" i="1" spc="-5" dirty="0">
                <a:solidFill>
                  <a:srgbClr val="231F20"/>
                </a:solidFill>
                <a:latin typeface="Trebuchet MS"/>
              </a:rPr>
              <a:t> 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Традиции, решили </a:t>
            </a:r>
            <a:r>
              <a:rPr lang="ru-RU" sz="1200" dirty="0" err="1">
                <a:solidFill>
                  <a:srgbClr val="231F20"/>
                </a:solidFill>
                <a:latin typeface="Trebuchet MS"/>
              </a:rPr>
              <a:t>шпигель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 делать в виде сейфа. Но… метафорично, через элементы </a:t>
            </a:r>
            <a:r>
              <a:rPr lang="ru-RU" sz="1200" dirty="0" err="1">
                <a:solidFill>
                  <a:srgbClr val="231F20"/>
                </a:solidFill>
                <a:latin typeface="Trebuchet MS"/>
              </a:rPr>
              <a:t>стимпанка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 продемонстрировать как устроен сейф изнутри. Дверцу сейфа разделили на две  части. Одна должна наглядно показывать как устроены сейфовые механизмы. А другая часть показывает как сейф выглядит с наружи. За основы взяли механизм  «вечного» календаря. Через движущие шестеренки (вырезанные лазерном), колесики, </a:t>
            </a:r>
            <a:r>
              <a:rPr lang="ru-RU" sz="1200" dirty="0" err="1">
                <a:solidFill>
                  <a:srgbClr val="231F20"/>
                </a:solidFill>
                <a:latin typeface="Trebuchet MS"/>
              </a:rPr>
              <a:t>др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 элементы  и спец. эффекты мы показали устройство сейфового замка. А посредством 3Д – объектов   и спец. эффектов  - продемонстрировали сам сейфовый замок.</a:t>
            </a:r>
            <a:endParaRPr sz="1200" dirty="0">
              <a:solidFill>
                <a:srgbClr val="231F20"/>
              </a:solidFill>
              <a:latin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1300" y="2607236"/>
            <a:ext cx="12242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Проекты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B8C646-5FF8-C148-A2B3-C44B076F8F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1" b="98633" l="1563" r="89974">
                        <a14:foregroundMark x1="1172" y1="3223" x2="34896" y2="977"/>
                        <a14:foregroundMark x1="34896" y1="977" x2="47266" y2="1465"/>
                        <a14:foregroundMark x1="47266" y1="1465" x2="57292" y2="6738"/>
                        <a14:foregroundMark x1="57292" y1="6738" x2="66536" y2="24414"/>
                        <a14:foregroundMark x1="66536" y1="24414" x2="73568" y2="69531"/>
                        <a14:foregroundMark x1="73568" y1="69531" x2="73177" y2="70215"/>
                        <a14:foregroundMark x1="72396" y1="72559" x2="72396" y2="72559"/>
                        <a14:foregroundMark x1="71354" y1="69922" x2="73698" y2="93164"/>
                        <a14:foregroundMark x1="73698" y1="93164" x2="63281" y2="97461"/>
                        <a14:foregroundMark x1="63281" y1="97461" x2="12109" y2="98242"/>
                        <a14:foregroundMark x1="12109" y1="98242" x2="2474" y2="96484"/>
                        <a14:foregroundMark x1="2474" y1="96484" x2="130" y2="80078"/>
                        <a14:foregroundMark x1="130" y1="80078" x2="1953" y2="64551"/>
                        <a14:foregroundMark x1="1953" y1="64551" x2="2865" y2="4004"/>
                        <a14:foregroundMark x1="2865" y1="4004" x2="14974" y2="781"/>
                        <a14:foregroundMark x1="14974" y1="781" x2="25130" y2="781"/>
                        <a14:foregroundMark x1="25130" y1="781" x2="47266" y2="391"/>
                        <a14:foregroundMark x1="47266" y1="391" x2="69922" y2="2734"/>
                        <a14:foregroundMark x1="69922" y1="2734" x2="74479" y2="10254"/>
                        <a14:foregroundMark x1="74479" y1="10254" x2="71094" y2="52832"/>
                        <a14:foregroundMark x1="38672" y1="35938" x2="54427" y2="34570"/>
                        <a14:foregroundMark x1="54427" y1="34570" x2="63542" y2="31348"/>
                        <a14:foregroundMark x1="63542" y1="31348" x2="69401" y2="24902"/>
                        <a14:foregroundMark x1="69401" y1="24902" x2="71354" y2="16211"/>
                        <a14:foregroundMark x1="71354" y1="16211" x2="68229" y2="8887"/>
                        <a14:foregroundMark x1="68229" y1="8887" x2="59635" y2="2441"/>
                        <a14:foregroundMark x1="59635" y1="2441" x2="37760" y2="977"/>
                        <a14:foregroundMark x1="37760" y1="977" x2="25521" y2="2441"/>
                        <a14:foregroundMark x1="25521" y1="2441" x2="17578" y2="7617"/>
                        <a14:foregroundMark x1="17578" y1="7617" x2="21615" y2="38281"/>
                        <a14:foregroundMark x1="21615" y1="38281" x2="38151" y2="38867"/>
                        <a14:foregroundMark x1="38151" y1="38867" x2="43490" y2="37988"/>
                        <a14:foregroundMark x1="43490" y1="37793" x2="18359" y2="38770"/>
                        <a14:foregroundMark x1="18359" y1="38770" x2="13151" y2="59082"/>
                        <a14:foregroundMark x1="13151" y1="59082" x2="15104" y2="76074"/>
                        <a14:foregroundMark x1="15104" y1="76074" x2="24609" y2="93164"/>
                        <a14:foregroundMark x1="24609" y1="93164" x2="36458" y2="94531"/>
                        <a14:foregroundMark x1="36458" y1="94531" x2="58464" y2="93457"/>
                        <a14:foregroundMark x1="58464" y1="93457" x2="69661" y2="93750"/>
                        <a14:foregroundMark x1="69661" y1="93750" x2="75781" y2="84766"/>
                        <a14:foregroundMark x1="75781" y1="84766" x2="72005" y2="55957"/>
                        <a14:foregroundMark x1="72005" y1="55957" x2="65625" y2="49805"/>
                        <a14:foregroundMark x1="65625" y1="49805" x2="63021" y2="42578"/>
                        <a14:foregroundMark x1="63021" y1="42578" x2="54818" y2="37109"/>
                        <a14:foregroundMark x1="54818" y1="37109" x2="41797" y2="34570"/>
                        <a14:foregroundMark x1="41797" y1="34570" x2="25391" y2="37012"/>
                        <a14:foregroundMark x1="32161" y1="32422" x2="48177" y2="32617"/>
                        <a14:foregroundMark x1="48177" y1="32617" x2="59245" y2="31641"/>
                        <a14:foregroundMark x1="59245" y1="31641" x2="66146" y2="24609"/>
                        <a14:foregroundMark x1="66146" y1="24609" x2="68359" y2="16309"/>
                        <a14:foregroundMark x1="68359" y1="16309" x2="53516" y2="4297"/>
                        <a14:foregroundMark x1="53516" y1="4297" x2="32031" y2="1465"/>
                        <a14:foregroundMark x1="32031" y1="1465" x2="20964" y2="3027"/>
                        <a14:foregroundMark x1="20964" y1="3027" x2="14844" y2="10742"/>
                        <a14:foregroundMark x1="14844" y1="10742" x2="13411" y2="18359"/>
                        <a14:foregroundMark x1="13411" y1="18359" x2="14844" y2="26367"/>
                        <a14:foregroundMark x1="14844" y1="26367" x2="20833" y2="32324"/>
                        <a14:foregroundMark x1="20833" y1="32324" x2="34766" y2="34473"/>
                        <a14:foregroundMark x1="34766" y1="34473" x2="37370" y2="34180"/>
                        <a14:foregroundMark x1="36979" y1="33887" x2="25521" y2="33398"/>
                        <a14:foregroundMark x1="25521" y1="33398" x2="11328" y2="40723"/>
                        <a14:foregroundMark x1="11328" y1="40723" x2="781" y2="56738"/>
                        <a14:foregroundMark x1="781" y1="56738" x2="1823" y2="97656"/>
                        <a14:foregroundMark x1="1823" y1="97656" x2="39063" y2="98828"/>
                        <a14:foregroundMark x1="39063" y1="98828" x2="33203" y2="91504"/>
                        <a14:foregroundMark x1="33203" y1="91504" x2="32943" y2="36719"/>
                        <a14:foregroundMark x1="31510" y1="50488" x2="22396" y2="47168"/>
                        <a14:foregroundMark x1="22396" y1="47168" x2="15104" y2="52246"/>
                        <a14:foregroundMark x1="15104" y1="52246" x2="18750" y2="71484"/>
                        <a14:foregroundMark x1="18750" y1="71484" x2="30078" y2="83789"/>
                        <a14:foregroundMark x1="30078" y1="83789" x2="41927" y2="83984"/>
                        <a14:foregroundMark x1="41927" y1="83984" x2="49609" y2="78516"/>
                        <a14:foregroundMark x1="49609" y1="78516" x2="50391" y2="71289"/>
                        <a14:foregroundMark x1="50391" y1="71289" x2="28385" y2="46875"/>
                        <a14:foregroundMark x1="28385" y1="46875" x2="16146" y2="47461"/>
                        <a14:foregroundMark x1="16146" y1="47461" x2="10286" y2="56836"/>
                        <a14:foregroundMark x1="10286" y1="56836" x2="10677" y2="84473"/>
                        <a14:foregroundMark x1="10677" y1="84473" x2="16667" y2="91309"/>
                        <a14:foregroundMark x1="16667" y1="91309" x2="27344" y2="89941"/>
                        <a14:foregroundMark x1="27344" y1="89941" x2="32552" y2="83398"/>
                        <a14:foregroundMark x1="32552" y1="83398" x2="32552" y2="82715"/>
                        <a14:foregroundMark x1="43099" y1="66406" x2="33073" y2="69434"/>
                        <a14:foregroundMark x1="33073" y1="69434" x2="37500" y2="77441"/>
                        <a14:foregroundMark x1="37500" y1="77441" x2="47266" y2="74805"/>
                        <a14:foregroundMark x1="47266" y1="74805" x2="49479" y2="67383"/>
                        <a14:foregroundMark x1="49479" y1="67383" x2="39453" y2="66016"/>
                        <a14:foregroundMark x1="39453" y1="66016" x2="39063" y2="66406"/>
                        <a14:foregroundMark x1="44792" y1="66895" x2="36589" y2="69727"/>
                        <a14:foregroundMark x1="18880" y1="6543" x2="9766" y2="1172"/>
                        <a14:foregroundMark x1="9766" y1="1172" x2="1563" y2="29102"/>
                        <a14:foregroundMark x1="1563" y1="29102" x2="3385" y2="58594"/>
                        <a14:foregroundMark x1="3385" y1="58594" x2="130" y2="89453"/>
                        <a14:foregroundMark x1="130" y1="89453" x2="7682" y2="95020"/>
                        <a14:foregroundMark x1="7682" y1="95020" x2="17708" y2="95703"/>
                        <a14:foregroundMark x1="17708" y1="95703" x2="10417" y2="18457"/>
                        <a14:foregroundMark x1="10417" y1="18457" x2="13542" y2="10547"/>
                        <a14:foregroundMark x1="13542" y1="10547" x2="18880" y2="5273"/>
                        <a14:foregroundMark x1="8724" y1="2930" x2="521" y2="7520"/>
                        <a14:foregroundMark x1="521" y1="7520" x2="1563" y2="92969"/>
                        <a14:foregroundMark x1="1563" y1="92969" x2="13542" y2="94727"/>
                        <a14:foregroundMark x1="13542" y1="94727" x2="16667" y2="84570"/>
                        <a14:foregroundMark x1="16667" y1="84570" x2="7813" y2="40137"/>
                        <a14:foregroundMark x1="7813" y1="40137" x2="16146" y2="24316"/>
                        <a14:foregroundMark x1="16146" y1="24316" x2="12760" y2="3711"/>
                        <a14:foregroundMark x1="12760" y1="3711" x2="7943" y2="3516"/>
                        <a14:foregroundMark x1="15104" y1="29102" x2="6250" y2="25879"/>
                        <a14:foregroundMark x1="6250" y1="25879" x2="10026" y2="33398"/>
                        <a14:foregroundMark x1="10026" y1="33398" x2="13411" y2="29785"/>
                        <a14:foregroundMark x1="60547" y1="1465" x2="65234" y2="9082"/>
                        <a14:foregroundMark x1="65234" y1="9082" x2="75651" y2="8398"/>
                        <a14:foregroundMark x1="75651" y1="8398" x2="81641" y2="2344"/>
                        <a14:foregroundMark x1="81641" y1="2344" x2="71745" y2="391"/>
                        <a14:foregroundMark x1="71745" y1="391" x2="60547" y2="977"/>
                        <a14:foregroundMark x1="40755" y1="52051" x2="29036" y2="50098"/>
                        <a14:foregroundMark x1="29036" y1="50098" x2="22266" y2="58008"/>
                        <a14:foregroundMark x1="22266" y1="58008" x2="20703" y2="65918"/>
                        <a14:foregroundMark x1="20703" y1="65918" x2="27474" y2="74609"/>
                        <a14:foregroundMark x1="27474" y1="74609" x2="42318" y2="82520"/>
                        <a14:foregroundMark x1="42318" y1="82520" x2="65104" y2="85059"/>
                        <a14:foregroundMark x1="65104" y1="85059" x2="67969" y2="92773"/>
                        <a14:foregroundMark x1="67969" y1="92773" x2="73307" y2="77734"/>
                        <a14:foregroundMark x1="73307" y1="77734" x2="72396" y2="56250"/>
                        <a14:foregroundMark x1="72396" y1="56250" x2="56250" y2="49512"/>
                        <a14:foregroundMark x1="56250" y1="49512" x2="41406" y2="49023"/>
                        <a14:foregroundMark x1="41406" y1="49023" x2="28646" y2="51660"/>
                        <a14:foregroundMark x1="28646" y1="51660" x2="21354" y2="56543"/>
                        <a14:foregroundMark x1="21354" y1="56543" x2="21354" y2="59766"/>
                        <a14:foregroundMark x1="70052" y1="53613" x2="64714" y2="65625"/>
                        <a14:foregroundMark x1="64714" y1="65625" x2="67708" y2="83496"/>
                        <a14:foregroundMark x1="67708" y1="83496" x2="72656" y2="76465"/>
                        <a14:foregroundMark x1="72656" y1="76465" x2="71354" y2="58887"/>
                        <a14:foregroundMark x1="71354" y1="58887" x2="68359" y2="55176"/>
                      </a14:backgroundRemoval>
                    </a14:imgEffect>
                  </a14:imgLayer>
                </a14:imgProps>
              </a:ext>
            </a:extLst>
          </a:blip>
          <a:srcRect l="20395" t="3369" r="29981" b="7617"/>
          <a:stretch/>
        </p:blipFill>
        <p:spPr>
          <a:xfrm>
            <a:off x="7186043" y="1495424"/>
            <a:ext cx="2427858" cy="58068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"/>
            <a:ext cx="10692003" cy="702064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1300" y="2607236"/>
            <a:ext cx="12242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Проекты</a:t>
            </a: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0402ED01-1E25-6143-B975-A10CB7AD2915}"/>
              </a:ext>
            </a:extLst>
          </p:cNvPr>
          <p:cNvSpPr txBox="1"/>
          <p:nvPr/>
        </p:nvSpPr>
        <p:spPr>
          <a:xfrm>
            <a:off x="1391300" y="3295270"/>
            <a:ext cx="5685790" cy="3159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i="1" spc="-5" dirty="0">
                <a:solidFill>
                  <a:srgbClr val="231F20"/>
                </a:solidFill>
                <a:latin typeface="Trebuchet MS"/>
                <a:cs typeface="Trebuchet MS"/>
              </a:rPr>
              <a:t>Проект: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Подарки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на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Н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овый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год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для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клиенто</a:t>
            </a: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в</a:t>
            </a:r>
            <a:r>
              <a:rPr sz="1200" spc="-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компании</a:t>
            </a:r>
            <a:r>
              <a:rPr lang="ru-RU" sz="1200" dirty="0"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«</a:t>
            </a:r>
            <a:r>
              <a:rPr lang="ru-RU"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Спецтрасгарант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»</a:t>
            </a:r>
            <a:endParaRPr sz="12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r>
              <a:rPr lang="ru-RU" sz="1200" i="1" spc="-5" dirty="0">
                <a:solidFill>
                  <a:srgbClr val="231F20"/>
                </a:solidFill>
                <a:latin typeface="Trebuchet MS"/>
              </a:rPr>
              <a:t>Клиент: </a:t>
            </a:r>
            <a:r>
              <a:rPr lang="ru-RU" sz="1200" spc="-5" dirty="0">
                <a:solidFill>
                  <a:srgbClr val="231F20"/>
                </a:solidFill>
                <a:latin typeface="Trebuchet MS"/>
              </a:rPr>
              <a:t>Компания «СПЕЦТРАНСГАРАНТ»–  лидер на российском рынке перевозок сжиженных газов и наливных химических грузов в танк-контейнерах</a:t>
            </a:r>
            <a:r>
              <a:rPr lang="en-US" sz="1200" dirty="0">
                <a:solidFill>
                  <a:srgbClr val="231F20"/>
                </a:solidFill>
                <a:latin typeface="Trebuchet MS"/>
              </a:rPr>
              <a:t>.</a:t>
            </a:r>
            <a:endParaRPr sz="1200" dirty="0">
              <a:solidFill>
                <a:srgbClr val="231F20"/>
              </a:solidFill>
              <a:latin typeface="Trebuchet M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50" dirty="0">
              <a:latin typeface="Times New Roman"/>
              <a:cs typeface="Times New Roman"/>
            </a:endParaRPr>
          </a:p>
          <a:p>
            <a:pPr>
              <a:spcAft>
                <a:spcPts val="0"/>
              </a:spcAft>
            </a:pPr>
            <a:r>
              <a:rPr lang="ru-RU" sz="1200" i="1" dirty="0">
                <a:solidFill>
                  <a:srgbClr val="231F20"/>
                </a:solidFill>
                <a:latin typeface="Trebuchet MS"/>
                <a:cs typeface="Trebuchet MS"/>
              </a:rPr>
              <a:t>Задача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: Личный подарок, функциональный для дома и офиса. Подарок должен  показать структуру компании, ее подразделения и передать дух Новогоднего  праздника и ностальгию по прекрасному детству.</a:t>
            </a:r>
          </a:p>
          <a:p>
            <a:pPr>
              <a:spcAft>
                <a:spcPts val="0"/>
              </a:spcAft>
            </a:pPr>
            <a:endParaRPr lang="ru-RU" sz="1200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>
              <a:spcAft>
                <a:spcPts val="0"/>
              </a:spcAft>
            </a:pPr>
            <a:r>
              <a:rPr lang="ru-RU" sz="1200" i="1" dirty="0">
                <a:solidFill>
                  <a:srgbClr val="231F20"/>
                </a:solidFill>
                <a:latin typeface="Trebuchet MS"/>
                <a:cs typeface="Trebuchet MS"/>
              </a:rPr>
              <a:t>Решение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: </a:t>
            </a:r>
            <a:r>
              <a:rPr lang="ru-RU" sz="1200" spc="-5" dirty="0">
                <a:solidFill>
                  <a:srgbClr val="231F20"/>
                </a:solidFill>
                <a:latin typeface="Trebuchet MS"/>
              </a:rPr>
              <a:t>Компания «СПЕЦТРАНСГАРАНТ» поддерживает производителей меда, в селе «Тишанка»,  (родина владельца компании), закупает у них продукцию  и дарит  своим клиентам. Решили подарок сделать не только вкусны и полезным, но и долгоиграющим. Что бы продлить удовольствие,  получатель подарка  сами варить медовуху. Подарок  состоит из: Упаковка в виде хлебницы из бересты, упаковка для меда – берестяной туесок, рецепты  и набор ингредиентов для приготовления медовухи .</a:t>
            </a:r>
            <a:endParaRPr lang="ru-RU" sz="1200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>
              <a:spcAft>
                <a:spcPts val="0"/>
              </a:spcAft>
            </a:pPr>
            <a:r>
              <a:rPr lang="ru-RU" sz="1200" dirty="0">
                <a:ea typeface="Times New Roman"/>
                <a:cs typeface="Times New Roman"/>
              </a:rPr>
              <a:t> 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40339FE-3B63-CC4F-AD8F-69A177FED6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01" r="1"/>
          <a:stretch/>
        </p:blipFill>
        <p:spPr>
          <a:xfrm>
            <a:off x="7256564" y="2507730"/>
            <a:ext cx="3105406" cy="200520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893E8A1-2C2F-4B41-BC25-91E84B4BD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314" y="4600383"/>
            <a:ext cx="3073656" cy="230524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"/>
            <a:ext cx="10692003" cy="702064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1300" y="2607236"/>
            <a:ext cx="12242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Проекты</a:t>
            </a: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0402ED01-1E25-6143-B975-A10CB7AD2915}"/>
              </a:ext>
            </a:extLst>
          </p:cNvPr>
          <p:cNvSpPr txBox="1"/>
          <p:nvPr/>
        </p:nvSpPr>
        <p:spPr>
          <a:xfrm>
            <a:off x="1391300" y="3295270"/>
            <a:ext cx="5685790" cy="20441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i="1" spc="-5" dirty="0">
                <a:solidFill>
                  <a:srgbClr val="231F20"/>
                </a:solidFill>
                <a:latin typeface="Trebuchet MS"/>
                <a:cs typeface="Trebuchet MS"/>
              </a:rPr>
              <a:t>Проект: 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Промо - кружки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для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клиенто</a:t>
            </a: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в</a:t>
            </a:r>
            <a:r>
              <a:rPr sz="1200" spc="-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компании</a:t>
            </a:r>
            <a:r>
              <a:rPr lang="ru-RU" sz="1200" dirty="0"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«</a:t>
            </a: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ТД «ВЭЛАН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»</a:t>
            </a:r>
            <a:endParaRPr sz="1200" dirty="0">
              <a:latin typeface="Trebuchet MS"/>
              <a:cs typeface="Trebuchet MS"/>
            </a:endParaRPr>
          </a:p>
          <a:p>
            <a:r>
              <a:rPr lang="ru-RU" sz="1200" i="1" spc="-5" dirty="0">
                <a:solidFill>
                  <a:srgbClr val="231F20"/>
                </a:solidFill>
                <a:latin typeface="Trebuchet MS"/>
              </a:rPr>
              <a:t>Клиент: 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Компания «ТД «ВЭЛАН»,  специализирующаяся на производстве взрывозащищенного электрооборудования</a:t>
            </a:r>
            <a:r>
              <a:rPr lang="en-US" sz="1200" dirty="0">
                <a:solidFill>
                  <a:srgbClr val="231F20"/>
                </a:solidFill>
                <a:latin typeface="Trebuchet MS"/>
              </a:rPr>
              <a:t>.</a:t>
            </a:r>
            <a:endParaRPr sz="1200" dirty="0">
              <a:solidFill>
                <a:srgbClr val="231F20"/>
              </a:solidFill>
              <a:latin typeface="Trebuchet M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 dirty="0">
              <a:solidFill>
                <a:srgbClr val="231F20"/>
              </a:solidFill>
              <a:latin typeface="Trebuchet MS"/>
            </a:endParaRPr>
          </a:p>
          <a:p>
            <a:pPr>
              <a:spcAft>
                <a:spcPts val="0"/>
              </a:spcAft>
            </a:pPr>
            <a:r>
              <a:rPr lang="ru-RU" sz="1200" i="1" dirty="0">
                <a:solidFill>
                  <a:srgbClr val="231F20"/>
                </a:solidFill>
                <a:latin typeface="Trebuchet MS"/>
                <a:cs typeface="Trebuchet MS"/>
              </a:rPr>
              <a:t>Задача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: Стандартная сувенирная продукция  с изюминкой.</a:t>
            </a:r>
          </a:p>
          <a:p>
            <a:pPr>
              <a:spcAft>
                <a:spcPts val="0"/>
              </a:spcAft>
            </a:pPr>
            <a:endParaRPr lang="ru-RU" sz="1200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>
              <a:spcAft>
                <a:spcPts val="0"/>
              </a:spcAft>
            </a:pPr>
            <a:r>
              <a:rPr lang="ru-RU" sz="1200" i="1" dirty="0">
                <a:solidFill>
                  <a:srgbClr val="231F20"/>
                </a:solidFill>
                <a:latin typeface="Trebuchet MS"/>
                <a:cs typeface="Trebuchet MS"/>
              </a:rPr>
              <a:t>Решение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: Выбрали традиционных  керамические кружки. Персонализацию сделали инновационным методом гравировки, что не типично для изделий из керамики .В результате  логотип получился объемный и фактурным</a:t>
            </a:r>
          </a:p>
          <a:p>
            <a:pPr>
              <a:spcAft>
                <a:spcPts val="0"/>
              </a:spcAft>
            </a:pPr>
            <a:endParaRPr lang="ru-RU" sz="1200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>
              <a:spcAft>
                <a:spcPts val="0"/>
              </a:spcAft>
            </a:pPr>
            <a:r>
              <a:rPr lang="ru-RU" sz="1200" dirty="0">
                <a:ea typeface="Times New Roman"/>
                <a:cs typeface="Times New Roman"/>
              </a:rPr>
              <a:t> 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161EF1E-3B19-564F-B0EC-887B8030B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59143" y="3443355"/>
            <a:ext cx="3559667" cy="266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441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"/>
            <a:ext cx="10692003" cy="702064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1300" y="2607236"/>
            <a:ext cx="12242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Проекты</a:t>
            </a: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0402ED01-1E25-6143-B975-A10CB7AD2915}"/>
              </a:ext>
            </a:extLst>
          </p:cNvPr>
          <p:cNvSpPr txBox="1"/>
          <p:nvPr/>
        </p:nvSpPr>
        <p:spPr>
          <a:xfrm>
            <a:off x="1391300" y="3295270"/>
            <a:ext cx="5685790" cy="22416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i="1" spc="-5" dirty="0">
                <a:solidFill>
                  <a:srgbClr val="231F20"/>
                </a:solidFill>
                <a:latin typeface="Trebuchet MS"/>
                <a:cs typeface="Trebuchet MS"/>
              </a:rPr>
              <a:t>Проект: 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Поздравительные  новогодние открытки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endParaRPr sz="12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r>
              <a:rPr lang="ru-RU" sz="1200" i="1" spc="-5" dirty="0">
                <a:solidFill>
                  <a:srgbClr val="231F20"/>
                </a:solidFill>
                <a:latin typeface="Trebuchet MS"/>
              </a:rPr>
              <a:t>Клиент: 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Компания «</a:t>
            </a:r>
            <a:r>
              <a:rPr lang="ru-RU" sz="1200" dirty="0" err="1">
                <a:solidFill>
                  <a:srgbClr val="231F20"/>
                </a:solidFill>
                <a:latin typeface="Trebuchet MS"/>
              </a:rPr>
              <a:t>Ирлайн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»,представитель торговой марки «</a:t>
            </a:r>
            <a:r>
              <a:rPr lang="ru-RU" sz="1200" dirty="0" err="1">
                <a:solidFill>
                  <a:srgbClr val="231F20"/>
                </a:solidFill>
                <a:latin typeface="Trebuchet MS"/>
              </a:rPr>
              <a:t>Ирлайн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» в Уральском регионе</a:t>
            </a:r>
            <a:r>
              <a:rPr lang="en-US" sz="1200" dirty="0">
                <a:solidFill>
                  <a:srgbClr val="231F20"/>
                </a:solidFill>
                <a:latin typeface="Trebuchet MS"/>
              </a:rPr>
              <a:t>.</a:t>
            </a:r>
            <a:endParaRPr sz="1200" dirty="0">
              <a:solidFill>
                <a:srgbClr val="231F20"/>
              </a:solidFill>
              <a:latin typeface="Trebuchet M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 dirty="0">
              <a:solidFill>
                <a:srgbClr val="231F20"/>
              </a:solidFill>
              <a:latin typeface="Trebuchet MS"/>
            </a:endParaRPr>
          </a:p>
          <a:p>
            <a:pPr>
              <a:spcAft>
                <a:spcPts val="0"/>
              </a:spcAft>
            </a:pPr>
            <a:r>
              <a:rPr lang="ru-RU" sz="1200" i="1" dirty="0">
                <a:solidFill>
                  <a:srgbClr val="231F20"/>
                </a:solidFill>
                <a:latin typeface="Trebuchet MS"/>
                <a:cs typeface="Trebuchet MS"/>
              </a:rPr>
              <a:t>Задача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: Поздравительная открытка как символ ценностей компании.</a:t>
            </a:r>
          </a:p>
          <a:p>
            <a:pPr>
              <a:spcAft>
                <a:spcPts val="0"/>
              </a:spcAft>
            </a:pPr>
            <a:endParaRPr lang="ru-RU" sz="1200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>
              <a:spcAft>
                <a:spcPts val="0"/>
              </a:spcAft>
            </a:pPr>
            <a:r>
              <a:rPr lang="ru-RU" sz="1200" i="1" dirty="0">
                <a:solidFill>
                  <a:srgbClr val="231F20"/>
                </a:solidFill>
                <a:latin typeface="Trebuchet MS"/>
                <a:cs typeface="Trebuchet MS"/>
              </a:rPr>
              <a:t>Решение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: Выбрали натуральный шпон (натуральные эко материалы,), использовали лазерную резку без  печати, тем самым  показывая, что компания использует новинки в производстве и проповедует бережное отношение к природе </a:t>
            </a:r>
          </a:p>
          <a:p>
            <a:pPr>
              <a:spcAft>
                <a:spcPts val="0"/>
              </a:spcAft>
            </a:pPr>
            <a:r>
              <a:rPr lang="ru-RU" sz="1200" dirty="0">
                <a:ea typeface="Times New Roman"/>
                <a:cs typeface="Times New Roman"/>
              </a:rPr>
              <a:t> 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99C76CB-6DA3-AC45-8F26-7593C8CCFB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6500" r="11919" b="9500"/>
          <a:stretch/>
        </p:blipFill>
        <p:spPr>
          <a:xfrm>
            <a:off x="7396648" y="2744214"/>
            <a:ext cx="2143484" cy="352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23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5100" y="542205"/>
            <a:ext cx="10692003" cy="702064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1300" y="2607236"/>
            <a:ext cx="12242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Проекты</a:t>
            </a: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0402ED01-1E25-6143-B975-A10CB7AD2915}"/>
              </a:ext>
            </a:extLst>
          </p:cNvPr>
          <p:cNvSpPr txBox="1"/>
          <p:nvPr/>
        </p:nvSpPr>
        <p:spPr>
          <a:xfrm>
            <a:off x="1391300" y="3295270"/>
            <a:ext cx="5685790" cy="213648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i="1" spc="-5" dirty="0">
                <a:solidFill>
                  <a:srgbClr val="231F20"/>
                </a:solidFill>
                <a:latin typeface="Trebuchet MS"/>
                <a:cs typeface="Trebuchet MS"/>
              </a:rPr>
              <a:t>Проект: 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Поздравительные  новогодние открытки </a:t>
            </a:r>
            <a:endParaRPr sz="12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r>
              <a:rPr lang="ru-RU" sz="1200" i="1" spc="-5" dirty="0">
                <a:solidFill>
                  <a:srgbClr val="231F20"/>
                </a:solidFill>
                <a:latin typeface="Trebuchet MS"/>
              </a:rPr>
              <a:t>Клиент: 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Компания </a:t>
            </a:r>
            <a:r>
              <a:rPr lang="en-US" sz="1200" dirty="0">
                <a:solidFill>
                  <a:srgbClr val="231F20"/>
                </a:solidFill>
                <a:latin typeface="Trebuchet MS"/>
              </a:rPr>
              <a:t>VILLA66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,</a:t>
            </a:r>
            <a:r>
              <a:rPr lang="ru-RU" dirty="0"/>
              <a:t> 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занимается строительством загородных домов и коттеджей под ключ в Екатеринбурге и Свердловской области.</a:t>
            </a:r>
            <a:endParaRPr sz="1200" dirty="0">
              <a:solidFill>
                <a:srgbClr val="231F20"/>
              </a:solidFill>
              <a:latin typeface="Trebuchet M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 dirty="0">
              <a:solidFill>
                <a:srgbClr val="231F20"/>
              </a:solidFill>
              <a:latin typeface="Trebuchet MS"/>
            </a:endParaRPr>
          </a:p>
          <a:p>
            <a:pPr>
              <a:spcAft>
                <a:spcPts val="0"/>
              </a:spcAft>
            </a:pPr>
            <a:r>
              <a:rPr lang="ru-RU" sz="1200" i="1" dirty="0">
                <a:solidFill>
                  <a:srgbClr val="231F20"/>
                </a:solidFill>
                <a:latin typeface="Trebuchet MS"/>
                <a:cs typeface="Trebuchet MS"/>
              </a:rPr>
              <a:t>Задача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: Креативные  Эко- открытки ,отражающие название коттеджных поселков 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Компания </a:t>
            </a:r>
            <a:r>
              <a:rPr lang="en-US" sz="1200" dirty="0">
                <a:solidFill>
                  <a:srgbClr val="231F20"/>
                </a:solidFill>
                <a:latin typeface="Trebuchet MS"/>
              </a:rPr>
              <a:t>VILLA66</a:t>
            </a:r>
            <a:r>
              <a:rPr lang="ru-RU" sz="1200" dirty="0">
                <a:solidFill>
                  <a:srgbClr val="231F20"/>
                </a:solidFill>
                <a:latin typeface="Trebuchet MS"/>
              </a:rPr>
              <a:t>.</a:t>
            </a:r>
          </a:p>
          <a:p>
            <a:pPr>
              <a:spcAft>
                <a:spcPts val="0"/>
              </a:spcAft>
            </a:pPr>
            <a:endParaRPr lang="ru-RU" sz="1200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>
              <a:spcAft>
                <a:spcPts val="0"/>
              </a:spcAft>
            </a:pPr>
            <a:r>
              <a:rPr lang="ru-RU" sz="1200" i="1" dirty="0">
                <a:solidFill>
                  <a:srgbClr val="231F20"/>
                </a:solidFill>
                <a:latin typeface="Trebuchet MS"/>
                <a:cs typeface="Trebuchet MS"/>
              </a:rPr>
              <a:t>Решение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: За основу  взяли открытки – </a:t>
            </a:r>
            <a:r>
              <a:rPr lang="ru-RU" sz="1200" dirty="0" err="1">
                <a:solidFill>
                  <a:srgbClr val="231F20"/>
                </a:solidFill>
                <a:latin typeface="Trebuchet MS"/>
                <a:cs typeface="Trebuchet MS"/>
              </a:rPr>
              <a:t>трасформеры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  из фанеры. </a:t>
            </a:r>
          </a:p>
          <a:p>
            <a:pPr>
              <a:spcAft>
                <a:spcPts val="0"/>
              </a:spcAft>
            </a:pP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Конструктора разработали макеты открыток с учетом названия каждого коттеджного поселка. К открытке </a:t>
            </a:r>
            <a:r>
              <a:rPr lang="ru-RU" sz="1200" dirty="0" err="1">
                <a:solidFill>
                  <a:srgbClr val="231F20"/>
                </a:solidFill>
                <a:latin typeface="Trebuchet MS"/>
                <a:cs typeface="Trebuchet MS"/>
              </a:rPr>
              <a:t>трасформеру</a:t>
            </a: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  прилагалась инструкция,</a:t>
            </a:r>
          </a:p>
          <a:p>
            <a:pPr>
              <a:spcAft>
                <a:spcPts val="0"/>
              </a:spcAft>
            </a:pP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 как собрать фигурку. </a:t>
            </a:r>
            <a:endParaRPr lang="ru-RU" sz="1200" dirty="0">
              <a:ea typeface="Times New Roman"/>
              <a:cs typeface="Times New Roman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E36D79F-C588-294F-9788-5B221FB0E6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090" y="2998396"/>
            <a:ext cx="3213099" cy="240982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ABCEEB2-0B86-E443-AD0E-EFFE3AF852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86" b="12511"/>
          <a:stretch/>
        </p:blipFill>
        <p:spPr>
          <a:xfrm>
            <a:off x="8468390" y="5381625"/>
            <a:ext cx="1821800" cy="128827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2E6BC4E-599A-914D-994D-C24D418D4E8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9" r="6523" b="12390"/>
          <a:stretch/>
        </p:blipFill>
        <p:spPr>
          <a:xfrm>
            <a:off x="7077090" y="5417745"/>
            <a:ext cx="1471999" cy="125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227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"/>
            <a:ext cx="10692002" cy="75599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977800" y="6054299"/>
            <a:ext cx="2588260" cy="109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5" dirty="0">
                <a:solidFill>
                  <a:srgbClr val="FFFFFF"/>
                </a:solidFill>
                <a:latin typeface="Trebuchet MS"/>
                <a:cs typeface="Trebuchet MS"/>
              </a:rPr>
              <a:t>Шмитовский 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проезд, </a:t>
            </a:r>
            <a:r>
              <a:rPr sz="1400" spc="-5" dirty="0">
                <a:solidFill>
                  <a:srgbClr val="FFFFFF"/>
                </a:solidFill>
                <a:latin typeface="Trebuchet MS"/>
                <a:cs typeface="Trebuchet MS"/>
              </a:rPr>
              <a:t>34, стр.</a:t>
            </a:r>
            <a:r>
              <a:rPr sz="14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dirty="0">
                <a:solidFill>
                  <a:srgbClr val="FFFFFF"/>
                </a:solidFill>
                <a:latin typeface="Trebuchet MS"/>
                <a:cs typeface="Trebuchet MS"/>
              </a:rPr>
              <a:t>7</a:t>
            </a:r>
            <a:endParaRPr sz="1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1400" spc="-5" dirty="0">
                <a:solidFill>
                  <a:srgbClr val="FFFFFF"/>
                </a:solidFill>
                <a:latin typeface="Trebuchet MS"/>
                <a:cs typeface="Trebuchet MS"/>
              </a:rPr>
              <a:t>+7 999</a:t>
            </a:r>
            <a:r>
              <a:rPr sz="14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5" dirty="0">
                <a:solidFill>
                  <a:srgbClr val="FFFFFF"/>
                </a:solidFill>
                <a:latin typeface="Trebuchet MS"/>
                <a:cs typeface="Trebuchet MS"/>
              </a:rPr>
              <a:t>875-54-67</a:t>
            </a:r>
            <a:endParaRPr sz="1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50">
              <a:latin typeface="Times New Roman"/>
              <a:cs typeface="Times New Roman"/>
            </a:endParaRPr>
          </a:p>
          <a:p>
            <a:pPr marL="12700" marR="576580">
              <a:lnSpc>
                <a:spcPct val="100000"/>
              </a:lnSpc>
            </a:pPr>
            <a:r>
              <a:rPr sz="1400" spc="-5" dirty="0">
                <a:solidFill>
                  <a:srgbClr val="FFFFFF"/>
                </a:solidFill>
                <a:latin typeface="Trebuchet MS"/>
                <a:cs typeface="Trebuchet MS"/>
                <a:hlinkClick r:id="rId3"/>
              </a:rPr>
              <a:t>dea@prosto-kreativno.ru </a:t>
            </a:r>
            <a:r>
              <a:rPr sz="14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15" dirty="0">
                <a:solidFill>
                  <a:srgbClr val="FFFFFF"/>
                </a:solidFill>
                <a:latin typeface="Trebuchet MS"/>
                <a:cs typeface="Trebuchet MS"/>
                <a:hlinkClick r:id="rId4"/>
              </a:rPr>
              <a:t>www.prosto-kreativno.ru</a:t>
            </a:r>
            <a:endParaRPr sz="1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1300" y="2661235"/>
            <a:ext cx="4470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Подарки – </a:t>
            </a:r>
            <a:r>
              <a:rPr spc="-5" dirty="0"/>
              <a:t>всегда</a:t>
            </a:r>
            <a:r>
              <a:rPr spc="-100" dirty="0"/>
              <a:t> </a:t>
            </a:r>
            <a:r>
              <a:rPr spc="-5" dirty="0"/>
              <a:t>удовольствие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40435" indent="-180340">
              <a:lnSpc>
                <a:spcPct val="100000"/>
              </a:lnSpc>
              <a:spcBef>
                <a:spcPts val="100"/>
              </a:spcBef>
              <a:buChar char="•"/>
              <a:tabLst>
                <a:tab pos="941069" algn="l"/>
              </a:tabLst>
            </a:pPr>
            <a:r>
              <a:rPr dirty="0"/>
              <a:t>Преподнося подарок, Вы </a:t>
            </a:r>
            <a:r>
              <a:rPr spc="-5" dirty="0"/>
              <a:t>делаете </a:t>
            </a:r>
            <a:r>
              <a:rPr dirty="0"/>
              <a:t>жизнь </a:t>
            </a:r>
            <a:r>
              <a:rPr spc="-5" dirty="0"/>
              <a:t>одариваемого </a:t>
            </a:r>
            <a:r>
              <a:rPr dirty="0"/>
              <a:t>ярче, </a:t>
            </a:r>
            <a:r>
              <a:rPr spc="-5" dirty="0"/>
              <a:t>наполняете </a:t>
            </a:r>
            <a:r>
              <a:rPr dirty="0"/>
              <a:t>ее </a:t>
            </a:r>
            <a:r>
              <a:rPr spc="-5" dirty="0"/>
              <a:t>вниманием </a:t>
            </a:r>
            <a:r>
              <a:rPr dirty="0"/>
              <a:t>и</a:t>
            </a:r>
            <a:r>
              <a:rPr spc="-35" dirty="0"/>
              <a:t> </a:t>
            </a:r>
            <a:r>
              <a:rPr spc="-5" dirty="0"/>
              <a:t>заботой.</a:t>
            </a:r>
          </a:p>
          <a:p>
            <a:pPr marL="940435" marR="5080" indent="-180340">
              <a:lnSpc>
                <a:spcPct val="100000"/>
              </a:lnSpc>
              <a:spcBef>
                <a:spcPts val="1135"/>
              </a:spcBef>
              <a:buChar char="•"/>
              <a:tabLst>
                <a:tab pos="941069" algn="l"/>
              </a:tabLst>
            </a:pPr>
            <a:r>
              <a:rPr dirty="0"/>
              <a:t>Подарок, преподнесенный публично – </a:t>
            </a:r>
            <a:r>
              <a:rPr spc="-5" dirty="0"/>
              <a:t>отличный </a:t>
            </a:r>
            <a:r>
              <a:rPr dirty="0"/>
              <a:t>инструмент признания или поощрения. Одаряемого ценят и </a:t>
            </a:r>
            <a:r>
              <a:rPr spc="-5" dirty="0"/>
              <a:t>уважают,  </a:t>
            </a:r>
            <a:r>
              <a:rPr dirty="0"/>
              <a:t>а </a:t>
            </a:r>
            <a:r>
              <a:rPr spc="-5" dirty="0"/>
              <a:t>это не маловажно,</a:t>
            </a:r>
            <a:r>
              <a:rPr spc="-15" dirty="0"/>
              <a:t> </a:t>
            </a:r>
            <a:r>
              <a:rPr spc="-5" dirty="0"/>
              <a:t>согласитесь.</a:t>
            </a:r>
          </a:p>
          <a:p>
            <a:pPr marL="940435" marR="715010" indent="-180340">
              <a:lnSpc>
                <a:spcPct val="100000"/>
              </a:lnSpc>
              <a:spcBef>
                <a:spcPts val="1130"/>
              </a:spcBef>
              <a:buChar char="•"/>
              <a:tabLst>
                <a:tab pos="941069" algn="l"/>
              </a:tabLst>
            </a:pPr>
            <a:r>
              <a:rPr dirty="0"/>
              <a:t>Каждый </a:t>
            </a:r>
            <a:r>
              <a:rPr spc="-5" dirty="0"/>
              <a:t>раз, соприкасаясь </a:t>
            </a:r>
            <a:r>
              <a:rPr dirty="0"/>
              <a:t>с Вашим подарком, </a:t>
            </a:r>
            <a:r>
              <a:rPr spc="-5" dirty="0"/>
              <a:t>оппонент, вспоминает </a:t>
            </a:r>
            <a:r>
              <a:rPr dirty="0"/>
              <a:t>о Вас и </a:t>
            </a:r>
            <a:r>
              <a:rPr spc="-5" dirty="0"/>
              <a:t>вашей компании </a:t>
            </a:r>
            <a:r>
              <a:rPr dirty="0"/>
              <a:t>с лёгкостью и  в позитиве, </a:t>
            </a:r>
            <a:r>
              <a:rPr spc="-5" dirty="0"/>
              <a:t>укрепляя </a:t>
            </a:r>
            <a:r>
              <a:rPr dirty="0"/>
              <a:t>лояльность и </a:t>
            </a:r>
            <a:r>
              <a:rPr spc="-5" dirty="0"/>
              <a:t>верность </a:t>
            </a:r>
            <a:r>
              <a:rPr dirty="0"/>
              <a:t>к</a:t>
            </a:r>
            <a:r>
              <a:rPr spc="-30" dirty="0"/>
              <a:t> </a:t>
            </a:r>
            <a:r>
              <a:rPr dirty="0"/>
              <a:t>Вам.</a:t>
            </a:r>
          </a:p>
          <a:p>
            <a:pPr marL="940435" indent="-180340">
              <a:lnSpc>
                <a:spcPct val="100000"/>
              </a:lnSpc>
              <a:spcBef>
                <a:spcPts val="1135"/>
              </a:spcBef>
              <a:buChar char="•"/>
              <a:tabLst>
                <a:tab pos="941069" algn="l"/>
              </a:tabLst>
            </a:pPr>
            <a:r>
              <a:rPr dirty="0"/>
              <a:t>Сувенир или подарок </a:t>
            </a:r>
            <a:r>
              <a:rPr spc="-5" dirty="0"/>
              <a:t>удивит </a:t>
            </a:r>
            <a:r>
              <a:rPr dirty="0"/>
              <a:t>и позабавит </a:t>
            </a:r>
            <a:r>
              <a:rPr spc="-5" dirty="0"/>
              <a:t>одариваемого </a:t>
            </a:r>
            <a:r>
              <a:rPr dirty="0"/>
              <a:t>и его </a:t>
            </a:r>
            <a:r>
              <a:rPr spc="-5" dirty="0"/>
              <a:t>друзей, тем самым расширяя круг </a:t>
            </a:r>
            <a:r>
              <a:rPr dirty="0"/>
              <a:t>Ваших</a:t>
            </a:r>
            <a:r>
              <a:rPr spc="-55" dirty="0"/>
              <a:t> </a:t>
            </a:r>
            <a:r>
              <a:rPr spc="-5" dirty="0"/>
              <a:t>клиентов!</a:t>
            </a:r>
          </a:p>
          <a:p>
            <a:pPr marL="940435" indent="-180340">
              <a:lnSpc>
                <a:spcPct val="100000"/>
              </a:lnSpc>
              <a:spcBef>
                <a:spcPts val="1135"/>
              </a:spcBef>
              <a:buChar char="•"/>
              <a:tabLst>
                <a:tab pos="941069" algn="l"/>
              </a:tabLst>
            </a:pPr>
            <a:r>
              <a:rPr dirty="0"/>
              <a:t>Подарки и </a:t>
            </a:r>
            <a:r>
              <a:rPr spc="-5" dirty="0"/>
              <a:t>сувениры это замена </a:t>
            </a:r>
            <a:r>
              <a:rPr dirty="0"/>
              <a:t>премий, </a:t>
            </a:r>
            <a:r>
              <a:rPr spc="-5" dirty="0"/>
              <a:t>откатов </a:t>
            </a:r>
            <a:r>
              <a:rPr dirty="0"/>
              <a:t>и </a:t>
            </a:r>
            <a:r>
              <a:rPr spc="-5" dirty="0"/>
              <a:t>это экономя вашего </a:t>
            </a:r>
            <a:r>
              <a:rPr dirty="0"/>
              <a:t>бюджета </a:t>
            </a:r>
            <a:r>
              <a:rPr spc="-5" dirty="0"/>
              <a:t>на …… </a:t>
            </a:r>
            <a:r>
              <a:rPr dirty="0"/>
              <a:t>число</a:t>
            </a:r>
            <a:r>
              <a:rPr spc="-25" dirty="0"/>
              <a:t> </a:t>
            </a:r>
            <a:r>
              <a:rPr spc="-5" dirty="0"/>
              <a:t>нулей.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16234" y="540002"/>
            <a:ext cx="2322139" cy="11679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"/>
            <a:ext cx="10692002" cy="7559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1300" y="2313236"/>
            <a:ext cx="13773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Введение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91300" y="3001270"/>
            <a:ext cx="2828925" cy="2768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Выбирать бизнес-подарок/сувенир  порой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так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же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непросто, как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подарки  близким людям. Нужно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учесть немало  моментов.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Бизнес-подарок/сувенир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должен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быть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достаточно универ-  сальным,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чтобы понравиться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самым  разным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людям, и при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этом ориги-  нальным,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иначе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он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быстро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затеряется  среди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подарков –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конкурентов.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Биз-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нес-подарки должны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быть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долговечны,  ведь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 первую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очередь они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являются  инструментом лояльности, а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зачастую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прямой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рекламой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должны служить  долго.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И,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наконец, они должны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быть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красивыми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качественными, так</a:t>
            </a:r>
            <a:r>
              <a:rPr sz="1200" spc="-5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как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58071" y="3001270"/>
            <a:ext cx="2829560" cy="1266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5875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отношение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 бизнес-подарку</a:t>
            </a:r>
            <a:r>
              <a:rPr sz="1200" spc="-7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формиру-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ет 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отношение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самой</a:t>
            </a:r>
            <a:r>
              <a:rPr sz="1200" spc="-5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компании.</a:t>
            </a:r>
            <a:endParaRPr sz="120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  <a:spcBef>
                <a:spcPts val="1135"/>
              </a:spcBef>
            </a:pPr>
            <a:r>
              <a:rPr sz="1200" spc="-35" dirty="0">
                <a:solidFill>
                  <a:srgbClr val="231F20"/>
                </a:solidFill>
                <a:latin typeface="Trebuchet MS"/>
                <a:cs typeface="Trebuchet MS"/>
              </a:rPr>
              <a:t>Сувениры могут </a:t>
            </a:r>
            <a:r>
              <a:rPr sz="1200" spc="-30" dirty="0">
                <a:solidFill>
                  <a:srgbClr val="231F20"/>
                </a:solidFill>
                <a:latin typeface="Trebuchet MS"/>
                <a:cs typeface="Trebuchet MS"/>
              </a:rPr>
              <a:t>быть </a:t>
            </a:r>
            <a:r>
              <a:rPr sz="1200" spc="-40" dirty="0">
                <a:solidFill>
                  <a:srgbClr val="231F20"/>
                </a:solidFill>
                <a:latin typeface="Trebuchet MS"/>
                <a:cs typeface="Trebuchet MS"/>
              </a:rPr>
              <a:t>представлены </a:t>
            </a:r>
            <a:r>
              <a:rPr sz="1200" spc="-30" dirty="0">
                <a:solidFill>
                  <a:srgbClr val="231F20"/>
                </a:solidFill>
                <a:latin typeface="Trebuchet MS"/>
                <a:cs typeface="Trebuchet MS"/>
              </a:rPr>
              <a:t>со-  </a:t>
            </a:r>
            <a:r>
              <a:rPr sz="1200" spc="-35" dirty="0">
                <a:solidFill>
                  <a:srgbClr val="231F20"/>
                </a:solidFill>
                <a:latin typeface="Trebuchet MS"/>
                <a:cs typeface="Trebuchet MS"/>
              </a:rPr>
              <a:t>вершенно </a:t>
            </a:r>
            <a:r>
              <a:rPr sz="1200" spc="-40" dirty="0">
                <a:solidFill>
                  <a:srgbClr val="231F20"/>
                </a:solidFill>
                <a:latin typeface="Trebuchet MS"/>
                <a:cs typeface="Trebuchet MS"/>
              </a:rPr>
              <a:t>различными </a:t>
            </a:r>
            <a:r>
              <a:rPr sz="1200" spc="-35" dirty="0">
                <a:solidFill>
                  <a:srgbClr val="231F20"/>
                </a:solidFill>
                <a:latin typeface="Trebuchet MS"/>
                <a:cs typeface="Trebuchet MS"/>
              </a:rPr>
              <a:t>группами</a:t>
            </a:r>
            <a:r>
              <a:rPr sz="1200" spc="-204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40" dirty="0">
                <a:solidFill>
                  <a:srgbClr val="231F20"/>
                </a:solidFill>
                <a:latin typeface="Trebuchet MS"/>
                <a:cs typeface="Trebuchet MS"/>
              </a:rPr>
              <a:t>товаров,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а </a:t>
            </a:r>
            <a:r>
              <a:rPr sz="1200" spc="-35" dirty="0">
                <a:solidFill>
                  <a:srgbClr val="231F20"/>
                </a:solidFill>
                <a:latin typeface="Trebuchet MS"/>
                <a:cs typeface="Trebuchet MS"/>
              </a:rPr>
              <a:t>элементы </a:t>
            </a:r>
            <a:r>
              <a:rPr sz="1200" spc="-40" dirty="0">
                <a:solidFill>
                  <a:srgbClr val="231F20"/>
                </a:solidFill>
                <a:latin typeface="Trebuchet MS"/>
                <a:cs typeface="Trebuchet MS"/>
              </a:rPr>
              <a:t>фирменного </a:t>
            </a:r>
            <a:r>
              <a:rPr sz="1200" spc="-35" dirty="0">
                <a:solidFill>
                  <a:srgbClr val="231F20"/>
                </a:solidFill>
                <a:latin typeface="Trebuchet MS"/>
                <a:cs typeface="Trebuchet MS"/>
              </a:rPr>
              <a:t>стиля </a:t>
            </a:r>
            <a:r>
              <a:rPr sz="1200" spc="-40" dirty="0">
                <a:solidFill>
                  <a:srgbClr val="231F20"/>
                </a:solidFill>
                <a:latin typeface="Trebuchet MS"/>
                <a:cs typeface="Trebuchet MS"/>
              </a:rPr>
              <a:t>наносятся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 </a:t>
            </a:r>
            <a:r>
              <a:rPr sz="1200" spc="-35" dirty="0">
                <a:solidFill>
                  <a:srgbClr val="231F20"/>
                </a:solidFill>
                <a:latin typeface="Trebuchet MS"/>
                <a:cs typeface="Trebuchet MS"/>
              </a:rPr>
              <a:t>помощью </a:t>
            </a:r>
            <a:r>
              <a:rPr sz="1200" spc="-40" dirty="0">
                <a:solidFill>
                  <a:srgbClr val="231F20"/>
                </a:solidFill>
                <a:latin typeface="Trebuchet MS"/>
                <a:cs typeface="Trebuchet MS"/>
              </a:rPr>
              <a:t>различных</a:t>
            </a:r>
            <a:r>
              <a:rPr sz="1200" spc="-204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40" dirty="0">
                <a:solidFill>
                  <a:srgbClr val="231F20"/>
                </a:solidFill>
                <a:latin typeface="Trebuchet MS"/>
                <a:cs typeface="Trebuchet MS"/>
              </a:rPr>
              <a:t>технологий.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58071" y="4386586"/>
            <a:ext cx="2822575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66065">
              <a:lnSpc>
                <a:spcPct val="100000"/>
              </a:lnSpc>
              <a:spcBef>
                <a:spcPts val="100"/>
              </a:spcBef>
            </a:pP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Многообразие видов </a:t>
            </a:r>
            <a:r>
              <a:rPr sz="1200" spc="20" dirty="0">
                <a:solidFill>
                  <a:srgbClr val="231F20"/>
                </a:solidFill>
                <a:latin typeface="Trebuchet MS"/>
                <a:cs typeface="Trebuchet MS"/>
              </a:rPr>
              <a:t>сувенирной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подарочной продукции </a:t>
            </a:r>
            <a:r>
              <a:rPr sz="1200" spc="20" dirty="0">
                <a:solidFill>
                  <a:srgbClr val="231F20"/>
                </a:solidFill>
                <a:latin typeface="Trebuchet MS"/>
                <a:cs typeface="Trebuchet MS"/>
              </a:rPr>
              <a:t>нередко 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порождает сомнения: какой</a:t>
            </a:r>
            <a:r>
              <a:rPr sz="1200" spc="7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пода-</a:t>
            </a:r>
            <a:endParaRPr sz="120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</a:pP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рок/сувенир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или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набор выбрать? </a:t>
            </a:r>
            <a:r>
              <a:rPr sz="1200" spc="20" dirty="0">
                <a:solidFill>
                  <a:srgbClr val="231F20"/>
                </a:solidFill>
                <a:latin typeface="Trebuchet MS"/>
                <a:cs typeface="Trebuchet MS"/>
              </a:rPr>
              <a:t>На 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самом деле этот вопрос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не так </a:t>
            </a:r>
            <a:r>
              <a:rPr sz="1200" spc="20" dirty="0">
                <a:solidFill>
                  <a:srgbClr val="231F20"/>
                </a:solidFill>
                <a:latin typeface="Trebuchet MS"/>
                <a:cs typeface="Trebuchet MS"/>
              </a:rPr>
              <a:t>уж 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сложен. Выбор зависит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первую оче-  редь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от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того,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на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кого рассчитан</a:t>
            </a:r>
            <a:r>
              <a:rPr sz="1200" spc="16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су-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324842" y="3001270"/>
            <a:ext cx="2821305" cy="27298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венир,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кто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даритель. Подарки </a:t>
            </a:r>
            <a:r>
              <a:rPr sz="1200" spc="20" dirty="0">
                <a:solidFill>
                  <a:srgbClr val="231F20"/>
                </a:solidFill>
                <a:latin typeface="Trebuchet MS"/>
                <a:cs typeface="Trebuchet MS"/>
              </a:rPr>
              <a:t>для 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руководства компаний,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как </a:t>
            </a:r>
            <a:r>
              <a:rPr sz="1200" spc="20" dirty="0">
                <a:solidFill>
                  <a:srgbClr val="231F20"/>
                </a:solidFill>
                <a:latin typeface="Trebuchet MS"/>
                <a:cs typeface="Trebuchet MS"/>
              </a:rPr>
              <a:t>правило, 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подчеркивают деловой характер вза-  имоотношений, потому крайне попу-  лярны креативные подарки, </a:t>
            </a:r>
            <a:r>
              <a:rPr sz="1200" spc="10" dirty="0">
                <a:solidFill>
                  <a:srgbClr val="231F20"/>
                </a:solidFill>
                <a:latin typeface="Trebuchet MS"/>
                <a:cs typeface="Trebuchet MS"/>
              </a:rPr>
              <a:t>из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нату-  ральных материалов, ручной </a:t>
            </a:r>
            <a:r>
              <a:rPr sz="1200" spc="20" dirty="0">
                <a:solidFill>
                  <a:srgbClr val="231F20"/>
                </a:solidFill>
                <a:latin typeface="Trebuchet MS"/>
                <a:cs typeface="Trebuchet MS"/>
              </a:rPr>
              <a:t>работы,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присутствием </a:t>
            </a:r>
            <a:r>
              <a:rPr sz="1200" spc="15" dirty="0" err="1">
                <a:solidFill>
                  <a:srgbClr val="231F20"/>
                </a:solidFill>
                <a:latin typeface="Trebuchet MS"/>
                <a:cs typeface="Trebuchet MS"/>
              </a:rPr>
              <a:t>инженерной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20" dirty="0" err="1">
                <a:solidFill>
                  <a:srgbClr val="231F20"/>
                </a:solidFill>
                <a:latin typeface="Trebuchet MS"/>
                <a:cs typeface="Trebuchet MS"/>
              </a:rPr>
              <a:t>мысли</a:t>
            </a:r>
            <a:r>
              <a:rPr lang="ru-RU" sz="1200" spc="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15" dirty="0">
                <a:solidFill>
                  <a:srgbClr val="231F20"/>
                </a:solidFill>
                <a:latin typeface="Trebuchet MS"/>
                <a:cs typeface="Trebuchet MS"/>
              </a:rPr>
              <a:t>прочие</a:t>
            </a:r>
            <a:r>
              <a:rPr sz="1200" spc="8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20" dirty="0">
                <a:solidFill>
                  <a:srgbClr val="231F20"/>
                </a:solidFill>
                <a:latin typeface="Trebuchet MS"/>
                <a:cs typeface="Trebuchet MS"/>
              </a:rPr>
              <a:t>VIP-сувениры.</a:t>
            </a:r>
            <a:endParaRPr sz="1200" dirty="0">
              <a:latin typeface="Trebuchet MS"/>
              <a:cs typeface="Trebuchet MS"/>
            </a:endParaRPr>
          </a:p>
          <a:p>
            <a:pPr marL="12700" marR="52705">
              <a:lnSpc>
                <a:spcPct val="100000"/>
              </a:lnSpc>
              <a:spcBef>
                <a:spcPts val="1135"/>
              </a:spcBef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Сувениры же,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рассчитанные на массо-  вого клиента, обычно заказываются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  больших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объемах,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а потому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отличают-  ся универсальностью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экономично-  стью.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Далее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мы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представим примеры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некоторых сувенирных</a:t>
            </a:r>
            <a:r>
              <a:rPr sz="1200" spc="-4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направлений.</a:t>
            </a:r>
            <a:endParaRPr sz="12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1300" y="2313236"/>
            <a:ext cx="18745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Направления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91300" y="3001270"/>
            <a:ext cx="28067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Гаджеты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Флеш-память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USB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Внешние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аккумуляторы</a:t>
            </a:r>
            <a:endParaRPr sz="1200" dirty="0">
              <a:latin typeface="Trebuchet MS"/>
              <a:cs typeface="Trebuchet MS"/>
            </a:endParaRPr>
          </a:p>
          <a:p>
            <a:pPr marL="300355" marR="2159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USB аксессуары (наушники, мыши,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хабы 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т.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д.)</a:t>
            </a:r>
            <a:endParaRPr sz="1200" dirty="0">
              <a:latin typeface="Trebuchet MS"/>
              <a:cs typeface="Trebuchet MS"/>
            </a:endParaRPr>
          </a:p>
          <a:p>
            <a:pPr marL="300355" marR="8382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Аксессуары для гаджетов (чехлы,  органайзеры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для</a:t>
            </a:r>
            <a:r>
              <a:rPr sz="1200" spc="-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зарядки</a:t>
            </a: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 и т.д.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)</a:t>
            </a:r>
            <a:endParaRPr lang="ru-RU" sz="1200" spc="-5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 marL="120015">
              <a:lnSpc>
                <a:spcPct val="100000"/>
              </a:lnSpc>
              <a:tabLst>
                <a:tab pos="300990" algn="l"/>
              </a:tabLst>
            </a:pPr>
            <a:endParaRPr lang="ru-RU" sz="1200" dirty="0">
              <a:latin typeface="Trebuchet MS"/>
              <a:cs typeface="Trebuchet MS"/>
            </a:endParaRPr>
          </a:p>
          <a:p>
            <a:pPr marL="120015">
              <a:lnSpc>
                <a:spcPct val="100000"/>
              </a:lnSpc>
              <a:tabLst>
                <a:tab pos="300990" algn="l"/>
              </a:tabLst>
            </a:pPr>
            <a:r>
              <a:rPr sz="1200" b="1" spc="-5" dirty="0" err="1">
                <a:solidFill>
                  <a:srgbClr val="231F20"/>
                </a:solidFill>
                <a:latin typeface="Trebuchet MS"/>
                <a:cs typeface="Trebuchet MS"/>
              </a:rPr>
              <a:t>Бизнес-аксессуары</a:t>
            </a:r>
            <a:endParaRPr sz="1200" b="1" spc="-5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Настольные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принадлежности</a:t>
            </a:r>
            <a:endParaRPr sz="1200" dirty="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Ежедневники, блокноты,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записные  книжки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91300" y="5401945"/>
            <a:ext cx="226250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Письменные</a:t>
            </a:r>
            <a:r>
              <a:rPr sz="1200" b="1" spc="-7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принадлежности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Ручки,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роллеры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Карандаши</a:t>
            </a:r>
            <a:endParaRPr sz="1200" dirty="0">
              <a:latin typeface="Trebuchet MS"/>
              <a:cs typeface="Trebuchet MS"/>
            </a:endParaRPr>
          </a:p>
          <a:p>
            <a:pPr marL="300355" marR="49466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Наборы с</a:t>
            </a:r>
            <a:r>
              <a:rPr sz="1200" spc="-10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пишущими  принадлежностями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Эко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58071" y="3001270"/>
            <a:ext cx="2840355" cy="2219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Народные</a:t>
            </a:r>
            <a:r>
              <a:rPr sz="1200" b="1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промыслы</a:t>
            </a:r>
            <a:endParaRPr sz="1200">
              <a:latin typeface="Trebuchet MS"/>
              <a:cs typeface="Trebuchet MS"/>
            </a:endParaRPr>
          </a:p>
          <a:p>
            <a:pPr marL="300355" marR="14287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Дерево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(Хохлома,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Лаврушенская,  Городецкая и Богородская  игрушки)</a:t>
            </a:r>
            <a:endParaRPr sz="120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Глина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(Дымковская,</a:t>
            </a:r>
            <a:r>
              <a:rPr sz="1200" spc="-1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Каргопольская  и Ковровская игрушки, Гжель,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Майолика)</a:t>
            </a:r>
            <a:endParaRPr sz="1200">
              <a:latin typeface="Trebuchet MS"/>
              <a:cs typeface="Trebuchet MS"/>
            </a:endParaRPr>
          </a:p>
          <a:p>
            <a:pPr marL="300355" marR="1066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Металл (Жостово,</a:t>
            </a:r>
            <a:r>
              <a:rPr sz="1200" spc="-8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Златоустовские  изделия,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Финифть)</a:t>
            </a:r>
            <a:endParaRPr sz="1200">
              <a:latin typeface="Trebuchet MS"/>
              <a:cs typeface="Trebuchet MS"/>
            </a:endParaRPr>
          </a:p>
          <a:p>
            <a:pPr marL="300355" marR="37084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Текстиль (Павловопосадские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платки, Оренбургские</a:t>
            </a:r>
            <a:r>
              <a:rPr sz="1200" spc="-10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платки,  Вологодские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кружева)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</a:t>
            </a:r>
            <a:r>
              <a:rPr sz="1200" spc="-5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т.д.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58071" y="5378710"/>
            <a:ext cx="245935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Гастрономические</a:t>
            </a:r>
            <a:r>
              <a:rPr sz="1200" b="1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подарки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Чай, кофе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</a:t>
            </a:r>
            <a:r>
              <a:rPr sz="1200" spc="-9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наборы</a:t>
            </a:r>
            <a:endParaRPr sz="1200">
              <a:latin typeface="Trebuchet MS"/>
              <a:cs typeface="Trebuchet MS"/>
            </a:endParaRPr>
          </a:p>
          <a:p>
            <a:pPr marL="300355" marR="21018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Изделия из шоколада и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др.  сладости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Печенье и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наборы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Мясные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рыбные</a:t>
            </a:r>
            <a:r>
              <a:rPr sz="1200" spc="-8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деликатесы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432893" y="3001270"/>
            <a:ext cx="20859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2405" indent="-180340">
              <a:lnSpc>
                <a:spcPct val="100000"/>
              </a:lnSpc>
              <a:spcBef>
                <a:spcPts val="100"/>
              </a:spcBef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Бакалея/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соления</a:t>
            </a:r>
            <a:endParaRPr sz="120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Варенье и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наборы</a:t>
            </a:r>
            <a:endParaRPr sz="120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Гастрономические</a:t>
            </a:r>
            <a:r>
              <a:rPr sz="1200" spc="-8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наборы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24842" y="3732790"/>
            <a:ext cx="2799080" cy="2219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Посуда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Кружки /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чашки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Термокружки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Декоративная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посуда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Винные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аксессуары</a:t>
            </a:r>
            <a:endParaRPr sz="120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Наборы посуды 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сервизы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(Наборы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фужеров, бокалов,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рюмок,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Сервизы)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Чайные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пары /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наборы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/</a:t>
            </a:r>
            <a:r>
              <a:rPr sz="1200" spc="-7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сервизы</a:t>
            </a:r>
            <a:endParaRPr sz="1200">
              <a:latin typeface="Trebuchet MS"/>
              <a:cs typeface="Trebuchet MS"/>
            </a:endParaRPr>
          </a:p>
          <a:p>
            <a:pPr marL="300355" marR="56959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Кухонные</a:t>
            </a:r>
            <a:r>
              <a:rPr sz="1200" spc="-9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принадлежности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(фартуки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т.д.)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Наборы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для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барбекю</a:t>
            </a:r>
            <a:endParaRPr sz="12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1300" y="2313236"/>
            <a:ext cx="18745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Направления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91300" y="3001270"/>
            <a:ext cx="2839720" cy="3317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63195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Товары для отдыха, путешествий</a:t>
            </a:r>
            <a:r>
              <a:rPr sz="1200" b="1" spc="-114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и  здоровья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Наборы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для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пикника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Пледы,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коврики для</a:t>
            </a:r>
            <a:r>
              <a:rPr sz="1200" spc="-2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пикника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Ножи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походные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Термосы,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фляжки,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кружки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Дождевики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Наборы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дорожные</a:t>
            </a:r>
            <a:r>
              <a:rPr sz="1200" spc="-2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(походные)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Сумки-холодильники</a:t>
            </a:r>
            <a:endParaRPr sz="120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Аксессуары для</a:t>
            </a:r>
            <a:r>
              <a:rPr sz="1200" spc="-1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путешествий(весы,  шагомеры, бумажники и</a:t>
            </a:r>
            <a:r>
              <a:rPr sz="1200" spc="-2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т.д.)</a:t>
            </a:r>
            <a:endParaRPr sz="1200">
              <a:latin typeface="Trebuchet MS"/>
              <a:cs typeface="Trebuchet MS"/>
            </a:endParaRPr>
          </a:p>
          <a:p>
            <a:pPr marL="300355" marR="90805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Спортивные</a:t>
            </a:r>
            <a:r>
              <a:rPr sz="1200" spc="-9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инвентарь  и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аксессуары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Зонты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Бинокли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Игры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 открытом</a:t>
            </a:r>
            <a:r>
              <a:rPr sz="1200" spc="-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воздух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Мячи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Банные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принадлежности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58071" y="3001270"/>
            <a:ext cx="2183765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Сувенирная</a:t>
            </a:r>
            <a:r>
              <a:rPr sz="1200" b="1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продукция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Сувенирная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посуда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Сувениры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Брелоки,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фонарики</a:t>
            </a:r>
            <a:endParaRPr sz="120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Антистрессы</a:t>
            </a:r>
            <a:endParaRPr sz="120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Промо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сувениры</a:t>
            </a:r>
            <a:r>
              <a:rPr sz="1200" spc="-9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(бейджи,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ланьярды и</a:t>
            </a:r>
            <a:r>
              <a:rPr sz="1200" spc="-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т.д.)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58071" y="4464310"/>
            <a:ext cx="21551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715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Сумки, рюкзаки,</a:t>
            </a:r>
            <a:r>
              <a:rPr sz="1200" b="1" spc="-10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вещмешки,  косметички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58071" y="5012950"/>
            <a:ext cx="2588829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Инструменты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и</a:t>
            </a:r>
            <a:r>
              <a:rPr sz="1200" b="1" spc="-3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безопасность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•Аксессуары для</a:t>
            </a:r>
            <a:r>
              <a:rPr sz="1200" spc="-7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автомобиля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•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Измерительные</a:t>
            </a:r>
            <a:r>
              <a:rPr sz="1200" spc="-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инструменты</a:t>
            </a:r>
            <a:endParaRPr sz="1200" dirty="0">
              <a:latin typeface="Trebuchet MS"/>
              <a:cs typeface="Trebuchet MS"/>
            </a:endParaRPr>
          </a:p>
          <a:p>
            <a:pPr marL="300355" marR="44450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Многофункциональные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инструменты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Ножи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324993" y="3001270"/>
            <a:ext cx="214757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Новогодние</a:t>
            </a:r>
            <a:r>
              <a:rPr sz="1200" b="1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сувениры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Детские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сладкие</a:t>
            </a:r>
            <a:r>
              <a:rPr sz="1200" spc="-9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подарки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Сувениры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Упаковка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Новогодние</a:t>
            </a:r>
            <a:r>
              <a:rPr sz="1200" spc="-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украшения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Елки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251700" y="4274286"/>
            <a:ext cx="53467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0015">
              <a:lnSpc>
                <a:spcPct val="100000"/>
              </a:lnSpc>
              <a:tabLst>
                <a:tab pos="300990" algn="l"/>
              </a:tabLst>
            </a:pPr>
            <a:r>
              <a:rPr lang="ru-RU"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Наградная продукция</a:t>
            </a:r>
          </a:p>
          <a:p>
            <a:pPr marL="300355" indent="-180340">
              <a:buChar char="•"/>
              <a:tabLst>
                <a:tab pos="300990" algn="l"/>
              </a:tabLst>
            </a:pP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Кубки, награды</a:t>
            </a:r>
          </a:p>
          <a:p>
            <a:pPr marL="300355" indent="-180340">
              <a:buChar char="•"/>
              <a:tabLst>
                <a:tab pos="300990" algn="l"/>
              </a:tabLst>
            </a:pP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Плакетки</a:t>
            </a:r>
          </a:p>
          <a:p>
            <a:pPr marL="300355" indent="-180340">
              <a:buChar char="•"/>
              <a:tabLst>
                <a:tab pos="300990" algn="l"/>
              </a:tabLst>
            </a:pP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Вымпелы</a:t>
            </a:r>
          </a:p>
          <a:p>
            <a:pPr marL="300355" indent="-180340">
              <a:buChar char="•"/>
              <a:tabLst>
                <a:tab pos="300990" algn="l"/>
              </a:tabLst>
            </a:pP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Значки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1300" y="2313236"/>
            <a:ext cx="18745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Направления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91300" y="3001270"/>
            <a:ext cx="2719705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Декоративные предметы</a:t>
            </a:r>
            <a:r>
              <a:rPr sz="1200" b="1" spc="-9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интерьера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Вазы</a:t>
            </a:r>
            <a:endParaRPr sz="1200" dirty="0">
              <a:latin typeface="Trebuchet MS"/>
              <a:cs typeface="Trebuchet MS"/>
            </a:endParaRPr>
          </a:p>
          <a:p>
            <a:pPr marL="300355" marR="445134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Декоративные</a:t>
            </a:r>
            <a:r>
              <a:rPr sz="1200" spc="-9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композиции,  статуэтки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Светильники,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лампы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Сувенирные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часы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Шкатулки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Постеры,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картины,</a:t>
            </a:r>
            <a:r>
              <a:rPr sz="1200" spc="-2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панно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 err="1">
                <a:solidFill>
                  <a:srgbClr val="231F20"/>
                </a:solidFill>
                <a:latin typeface="Trebuchet MS"/>
                <a:cs typeface="Trebuchet MS"/>
              </a:rPr>
              <a:t>Фотоаксессуары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74079" y="4969786"/>
            <a:ext cx="241744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Галантерея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Портмоне,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кошельки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Визитницы,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папки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Сумки,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портфели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Галантерейные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наборы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Футляры, в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т.ч. для</a:t>
            </a:r>
            <a:r>
              <a:rPr sz="1200" spc="-9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гаждетов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58071" y="3001270"/>
            <a:ext cx="2708275" cy="2402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1200" b="1" dirty="0">
                <a:solidFill>
                  <a:srgbClr val="231F20"/>
                </a:solidFill>
                <a:latin typeface="Trebuchet MS"/>
                <a:cs typeface="Trebuchet MS"/>
              </a:rPr>
              <a:t>П</a:t>
            </a:r>
            <a:r>
              <a:rPr sz="1200" b="1" dirty="0" err="1">
                <a:solidFill>
                  <a:srgbClr val="231F20"/>
                </a:solidFill>
                <a:latin typeface="Trebuchet MS"/>
                <a:cs typeface="Trebuchet MS"/>
              </a:rPr>
              <a:t>ромо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–</a:t>
            </a:r>
            <a:r>
              <a:rPr sz="1200" b="1" dirty="0" err="1">
                <a:solidFill>
                  <a:srgbClr val="231F20"/>
                </a:solidFill>
                <a:latin typeface="Trebuchet MS"/>
                <a:cs typeface="Trebuchet MS"/>
              </a:rPr>
              <a:t>текстиль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Футболки,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поло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Толстовки, свитшоты,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худи и</a:t>
            </a:r>
            <a:r>
              <a:rPr sz="1200" spc="-8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т.д.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Жилеты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куртки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Дождевики,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ветровки,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Кепки и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т.д.</a:t>
            </a:r>
            <a:endParaRPr sz="1200" dirty="0">
              <a:latin typeface="Trebuchet MS"/>
              <a:cs typeface="Trebuchet MS"/>
            </a:endParaRPr>
          </a:p>
          <a:p>
            <a:pPr marL="300355" marR="21336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Зимние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аксессуары (перчатки,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шарфы и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т.д.)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Футбольная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форма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Косынки/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галстуки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Униформа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Пледы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Ленты,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Флаги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32893" y="3001270"/>
            <a:ext cx="2811145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У</a:t>
            </a:r>
            <a:r>
              <a:rPr sz="1200" b="1" dirty="0" err="1">
                <a:solidFill>
                  <a:srgbClr val="231F20"/>
                </a:solidFill>
                <a:latin typeface="Trebuchet MS"/>
                <a:cs typeface="Trebuchet MS"/>
              </a:rPr>
              <a:t>паковка</a:t>
            </a:r>
            <a:endParaRPr sz="1200" dirty="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Пакеты подарочные</a:t>
            </a:r>
            <a:r>
              <a:rPr sz="1200" spc="-9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(пластик/ПВХ/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бумага)</a:t>
            </a:r>
            <a:endParaRPr sz="1200" dirty="0">
              <a:latin typeface="Trebuchet MS"/>
              <a:cs typeface="Trebuchet MS"/>
            </a:endParaRPr>
          </a:p>
          <a:p>
            <a:pPr marL="300355" marR="86741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Упаковка для</a:t>
            </a:r>
            <a:r>
              <a:rPr sz="1200" spc="-9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пишущих  инструментов</a:t>
            </a:r>
            <a:endParaRPr sz="1200" dirty="0">
              <a:latin typeface="Trebuchet MS"/>
              <a:cs typeface="Trebuchet MS"/>
            </a:endParaRPr>
          </a:p>
          <a:p>
            <a:pPr marL="300355" marR="72136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Футляры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(кожа,</a:t>
            </a:r>
            <a:r>
              <a:rPr sz="1200" spc="-9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пластик,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древесина)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56500" y="4293071"/>
            <a:ext cx="2626995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2405" marR="300990" indent="-180340">
              <a:lnSpc>
                <a:spcPct val="100000"/>
              </a:lnSpc>
              <a:spcBef>
                <a:spcPts val="100"/>
              </a:spcBef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Коробки подарочные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(картон, 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фанера,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древесина)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Упаковка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из ценных пород</a:t>
            </a:r>
            <a:r>
              <a:rPr sz="1200" spc="-9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дерева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Текстильные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сумки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Сумки </a:t>
            </a:r>
            <a:r>
              <a:rPr sz="1200" dirty="0" err="1">
                <a:solidFill>
                  <a:srgbClr val="231F20"/>
                </a:solidFill>
                <a:latin typeface="Trebuchet MS"/>
                <a:cs typeface="Trebuchet MS"/>
              </a:rPr>
              <a:t>из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спанбо</a:t>
            </a:r>
            <a:r>
              <a:rPr lang="ru-RU"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нда</a:t>
            </a:r>
            <a:endParaRPr sz="12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1300" y="2313236"/>
            <a:ext cx="18745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Направления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91300" y="3001270"/>
            <a:ext cx="277685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Разработка</a:t>
            </a: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концепции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lang="ru-RU" sz="1200" dirty="0">
                <a:solidFill>
                  <a:srgbClr val="231F20"/>
                </a:solidFill>
                <a:latin typeface="Trebuchet MS"/>
                <a:cs typeface="Trebuchet MS"/>
              </a:rPr>
              <a:t>Разработка концепции подарков</a:t>
            </a: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З-Д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моделирование</a:t>
            </a:r>
            <a:r>
              <a:rPr sz="1200" spc="-3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объектов</a:t>
            </a:r>
            <a:endParaRPr sz="1200" dirty="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Разработка конструктива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упаковки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конструктора</a:t>
            </a:r>
            <a:endParaRPr lang="ru-RU" sz="1200" spc="-5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 marL="120015" marR="5080">
              <a:lnSpc>
                <a:spcPct val="100000"/>
              </a:lnSpc>
              <a:tabLst>
                <a:tab pos="300990" algn="l"/>
              </a:tabLst>
            </a:pPr>
            <a:endParaRPr sz="12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91300" y="4076065"/>
            <a:ext cx="2741930" cy="1305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Дизайн</a:t>
            </a:r>
            <a:endParaRPr sz="1200" dirty="0">
              <a:latin typeface="Trebuchet MS"/>
              <a:cs typeface="Trebuchet MS"/>
            </a:endParaRPr>
          </a:p>
          <a:p>
            <a:pPr marL="300355" marR="45021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Разработка сетки</a:t>
            </a:r>
            <a:r>
              <a:rPr sz="1200" spc="-8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печатного  издания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Разработка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логотипа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Разработка гайд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бука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/бренд</a:t>
            </a:r>
            <a:r>
              <a:rPr sz="1200" spc="-8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бука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Разработка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упаковки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Верстка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91300" y="5462905"/>
            <a:ext cx="2734310" cy="1671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Полиграфия</a:t>
            </a:r>
            <a:endParaRPr sz="1200" dirty="0">
              <a:latin typeface="Trebuchet MS"/>
              <a:cs typeface="Trebuchet MS"/>
            </a:endParaRPr>
          </a:p>
          <a:p>
            <a:pPr marL="300355" marR="508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Календари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настенные  (квартальный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/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А3), настольные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карманные</a:t>
            </a:r>
            <a:endParaRPr sz="1200" dirty="0">
              <a:latin typeface="Trebuchet MS"/>
              <a:cs typeface="Trebuchet MS"/>
            </a:endParaRPr>
          </a:p>
          <a:p>
            <a:pPr marL="300355" marR="38100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Календари</a:t>
            </a:r>
            <a:r>
              <a:rPr sz="1200" spc="-9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индивидуального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дизайна,</a:t>
            </a:r>
            <a:r>
              <a:rPr sz="1200" spc="-1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вырубные</a:t>
            </a:r>
            <a:endParaRPr sz="1200" dirty="0">
              <a:latin typeface="Trebuchet MS"/>
              <a:cs typeface="Trebuchet MS"/>
            </a:endParaRPr>
          </a:p>
          <a:p>
            <a:pPr marL="300355" marR="278130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Каталоги, брошюры,</a:t>
            </a:r>
            <a:r>
              <a:rPr sz="1200" spc="-10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буклеты, 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годовой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отчет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Бланки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466122" y="3001270"/>
            <a:ext cx="192278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2405" indent="-180340">
              <a:lnSpc>
                <a:spcPct val="100000"/>
              </a:lnSpc>
              <a:spcBef>
                <a:spcPts val="100"/>
              </a:spcBef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Блокноты</a:t>
            </a:r>
            <a:endParaRPr sz="120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Ежедневники</a:t>
            </a:r>
            <a:endParaRPr sz="120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Папки</a:t>
            </a:r>
            <a:endParaRPr sz="120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Креативная</a:t>
            </a:r>
            <a:r>
              <a:rPr sz="1200" spc="-8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полиграфия</a:t>
            </a:r>
            <a:endParaRPr sz="120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Верстка</a:t>
            </a:r>
            <a:endParaRPr sz="120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Корректура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58071" y="4281430"/>
            <a:ext cx="24098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Услуги</a:t>
            </a:r>
            <a:r>
              <a:rPr sz="1200" b="1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хранения</a:t>
            </a:r>
            <a:endParaRPr sz="1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Услуги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фасовка /</a:t>
            </a:r>
            <a:r>
              <a:rPr sz="1200" b="1" spc="-9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b="1" dirty="0">
                <a:solidFill>
                  <a:srgbClr val="231F20"/>
                </a:solidFill>
                <a:latin typeface="Trebuchet MS"/>
                <a:cs typeface="Trebuchet MS"/>
              </a:rPr>
              <a:t>комплектации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58070" y="4830070"/>
            <a:ext cx="3960430" cy="18594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591310">
              <a:lnSpc>
                <a:spcPct val="100000"/>
              </a:lnSpc>
              <a:spcBef>
                <a:spcPts val="100"/>
              </a:spcBef>
            </a:pPr>
            <a:r>
              <a:rPr sz="1200" b="1" spc="-5" dirty="0" err="1">
                <a:solidFill>
                  <a:srgbClr val="231F20"/>
                </a:solidFill>
                <a:latin typeface="Trebuchet MS"/>
                <a:cs typeface="Trebuchet MS"/>
              </a:rPr>
              <a:t>Услуги</a:t>
            </a:r>
            <a:r>
              <a:rPr lang="ru-RU" sz="1200" b="1" spc="-5" dirty="0">
                <a:solidFill>
                  <a:srgbClr val="231F20"/>
                </a:solidFill>
                <a:latin typeface="Trebuchet MS"/>
                <a:cs typeface="Trebuchet MS"/>
              </a:rPr>
              <a:t> п</a:t>
            </a:r>
            <a:r>
              <a:rPr sz="1200" b="1" dirty="0" err="1">
                <a:solidFill>
                  <a:srgbClr val="231F20"/>
                </a:solidFill>
                <a:latin typeface="Trebuchet MS"/>
                <a:cs typeface="Trebuchet MS"/>
              </a:rPr>
              <a:t>ерсонализации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Тампопечать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 err="1">
                <a:solidFill>
                  <a:srgbClr val="231F20"/>
                </a:solidFill>
                <a:latin typeface="Trebuchet MS"/>
                <a:cs typeface="Trebuchet MS"/>
              </a:rPr>
              <a:t>Лазерная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гравировка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 err="1">
                <a:solidFill>
                  <a:srgbClr val="231F20"/>
                </a:solidFill>
                <a:latin typeface="Trebuchet MS"/>
                <a:cs typeface="Trebuchet MS"/>
              </a:rPr>
              <a:t>Вышивка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Уф-печать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Тиснение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Шелкография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Сублимация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посуде и</a:t>
            </a:r>
            <a:r>
              <a:rPr sz="1200" spc="-10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футболках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Термотрансфер</a:t>
            </a:r>
            <a:endParaRPr sz="1200" dirty="0">
              <a:latin typeface="Trebuchet MS"/>
              <a:cs typeface="Trebuchet MS"/>
            </a:endParaRPr>
          </a:p>
          <a:p>
            <a:pPr marL="300355" indent="-180340">
              <a:lnSpc>
                <a:spcPct val="100000"/>
              </a:lnSpc>
              <a:buChar char="•"/>
              <a:tabLst>
                <a:tab pos="30099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Прямая полноцветная печать</a:t>
            </a:r>
            <a:r>
              <a:rPr sz="1200" spc="-4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</a:t>
            </a:r>
            <a:endParaRPr sz="12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432893" y="3001270"/>
            <a:ext cx="2478405" cy="20441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2405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ткани водными</a:t>
            </a:r>
            <a:r>
              <a:rPr sz="1200" spc="-2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чернилами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Цифровая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печать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Металлостикер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Надглазурная</a:t>
            </a:r>
            <a:r>
              <a:rPr sz="1200" spc="-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деколь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Объемная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наклейка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под</a:t>
            </a:r>
            <a:r>
              <a:rPr sz="1200" spc="-9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смолой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Цыфровая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печать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Офсетная</a:t>
            </a: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200" dirty="0">
                <a:solidFill>
                  <a:srgbClr val="231F20"/>
                </a:solidFill>
                <a:latin typeface="Trebuchet MS"/>
                <a:cs typeface="Trebuchet MS"/>
              </a:rPr>
              <a:t>печать</a:t>
            </a:r>
            <a:endParaRPr sz="1200" dirty="0"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sz="1200" spc="-5" dirty="0">
                <a:solidFill>
                  <a:srgbClr val="231F20"/>
                </a:solidFill>
                <a:latin typeface="Trebuchet MS"/>
                <a:cs typeface="Trebuchet MS"/>
              </a:rPr>
              <a:t>УФ-</a:t>
            </a:r>
            <a:r>
              <a:rPr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лак</a:t>
            </a:r>
            <a:endParaRPr lang="ru-RU" sz="1200" spc="-5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lang="ru-RU"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Шильд</a:t>
            </a:r>
            <a:endParaRPr lang="ru-RU" sz="1200" spc="-5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lang="ru-RU" sz="1200" spc="-5" dirty="0" err="1">
                <a:solidFill>
                  <a:srgbClr val="231F20"/>
                </a:solidFill>
                <a:latin typeface="Trebuchet MS"/>
                <a:cs typeface="Trebuchet MS"/>
              </a:rPr>
              <a:t>Шуберы</a:t>
            </a:r>
            <a:endParaRPr lang="ru-RU" sz="1200" spc="-5" dirty="0">
              <a:solidFill>
                <a:srgbClr val="231F20"/>
              </a:solidFill>
              <a:latin typeface="Trebuchet MS"/>
              <a:cs typeface="Trebuchet MS"/>
            </a:endParaRPr>
          </a:p>
          <a:p>
            <a:pPr marL="192405" indent="-180340">
              <a:lnSpc>
                <a:spcPct val="100000"/>
              </a:lnSpc>
              <a:buChar char="•"/>
              <a:tabLst>
                <a:tab pos="193040" algn="l"/>
              </a:tabLst>
            </a:pPr>
            <a:r>
              <a:rPr lang="ru-RU" sz="1200" spc="-5" dirty="0">
                <a:solidFill>
                  <a:srgbClr val="231F20"/>
                </a:solidFill>
                <a:latin typeface="Trebuchet MS"/>
                <a:cs typeface="Trebuchet MS"/>
              </a:rPr>
              <a:t>И др.</a:t>
            </a:r>
            <a:endParaRPr sz="12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"/>
            <a:ext cx="10692002" cy="75599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1521</TotalTime>
  <Words>1650</Words>
  <Application>Microsoft Macintosh PowerPoint</Application>
  <PresentationFormat>Произвольный</PresentationFormat>
  <Paragraphs>248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Calibri</vt:lpstr>
      <vt:lpstr>Times New Roman</vt:lpstr>
      <vt:lpstr>Trebuchet MS</vt:lpstr>
      <vt:lpstr>Office Theme</vt:lpstr>
      <vt:lpstr>Презентация PowerPoint</vt:lpstr>
      <vt:lpstr>Подарки – всегда удовольствие</vt:lpstr>
      <vt:lpstr>Презентация PowerPoint</vt:lpstr>
      <vt:lpstr>Введение</vt:lpstr>
      <vt:lpstr>Направления</vt:lpstr>
      <vt:lpstr>Направления</vt:lpstr>
      <vt:lpstr>Направления</vt:lpstr>
      <vt:lpstr>Направления</vt:lpstr>
      <vt:lpstr>Презентация PowerPoint</vt:lpstr>
      <vt:lpstr>О компании</vt:lpstr>
      <vt:lpstr>Сервис в подарочном маркетиге</vt:lpstr>
      <vt:lpstr>Проекты</vt:lpstr>
      <vt:lpstr>Проекты</vt:lpstr>
      <vt:lpstr>Проекты</vt:lpstr>
      <vt:lpstr>Проекты</vt:lpstr>
      <vt:lpstr>Проекты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presentation_new.indd</dc:title>
  <cp:lastModifiedBy>Пермитина Анна</cp:lastModifiedBy>
  <cp:revision>23</cp:revision>
  <dcterms:created xsi:type="dcterms:W3CDTF">2019-04-01T05:53:48Z</dcterms:created>
  <dcterms:modified xsi:type="dcterms:W3CDTF">2019-04-02T11:09:58Z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2019-04-01T00:00:00Z</vt:filetime>
  </property>
  <property fmtid="{D5CDD505-2E9C-101B-9397-08002B2CF9AE}" pid="3" name="Creator">
    <vt:lpwstr>Adobe InDesign CS6 (Windows)</vt:lpwstr>
  </property>
  <property fmtid="{D5CDD505-2E9C-101B-9397-08002B2CF9AE}" pid="4" name="LastSaved">
    <vt:filetime>2019-04-01T00:00:00Z</vt:filetime>
  </property>
</Properties>
</file>